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0" r:id="rId3"/>
    <p:sldId id="271" r:id="rId4"/>
    <p:sldId id="285" r:id="rId5"/>
    <p:sldId id="267" r:id="rId6"/>
    <p:sldId id="265" r:id="rId7"/>
    <p:sldId id="266" r:id="rId8"/>
    <p:sldId id="293" r:id="rId9"/>
    <p:sldId id="275" r:id="rId10"/>
    <p:sldId id="274" r:id="rId11"/>
    <p:sldId id="287" r:id="rId12"/>
    <p:sldId id="257" r:id="rId13"/>
    <p:sldId id="263" r:id="rId14"/>
    <p:sldId id="269" r:id="rId15"/>
    <p:sldId id="264" r:id="rId16"/>
    <p:sldId id="272" r:id="rId17"/>
    <p:sldId id="270" r:id="rId18"/>
    <p:sldId id="301" r:id="rId19"/>
    <p:sldId id="288" r:id="rId20"/>
    <p:sldId id="258" r:id="rId21"/>
    <p:sldId id="278" r:id="rId22"/>
    <p:sldId id="273" r:id="rId23"/>
    <p:sldId id="289" r:id="rId24"/>
    <p:sldId id="261" r:id="rId25"/>
    <p:sldId id="283" r:id="rId26"/>
    <p:sldId id="282" r:id="rId27"/>
    <p:sldId id="284" r:id="rId28"/>
    <p:sldId id="290" r:id="rId29"/>
    <p:sldId id="292" r:id="rId30"/>
    <p:sldId id="277" r:id="rId31"/>
    <p:sldId id="279" r:id="rId32"/>
    <p:sldId id="281" r:id="rId33"/>
    <p:sldId id="294" r:id="rId34"/>
    <p:sldId id="276" r:id="rId35"/>
    <p:sldId id="295" r:id="rId36"/>
    <p:sldId id="297" r:id="rId37"/>
    <p:sldId id="296" r:id="rId38"/>
    <p:sldId id="298" r:id="rId39"/>
    <p:sldId id="260" r:id="rId40"/>
    <p:sldId id="299" r:id="rId41"/>
    <p:sldId id="300" r:id="rId42"/>
    <p:sldId id="26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104" d="100"/>
          <a:sy n="104" d="100"/>
        </p:scale>
        <p:origin x="23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AA43C2B-C389-4571-946E-AD3444C915DF}"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E4E5B60E-BE96-45B7-B22A-462F1D403645}">
      <dgm:prSet/>
      <dgm:spPr/>
      <dgm:t>
        <a:bodyPr/>
        <a:lstStyle/>
        <a:p>
          <a:pPr>
            <a:lnSpc>
              <a:spcPct val="100000"/>
            </a:lnSpc>
          </a:pPr>
          <a:r>
            <a:rPr lang="en-US"/>
            <a:t>Provide</a:t>
          </a:r>
        </a:p>
      </dgm:t>
    </dgm:pt>
    <dgm:pt modelId="{CEDEAD6B-52A1-4367-8CD7-651C9BB5297C}" type="parTrans" cxnId="{3C21000F-5F15-4228-BD18-AE893B0C03EC}">
      <dgm:prSet/>
      <dgm:spPr/>
      <dgm:t>
        <a:bodyPr/>
        <a:lstStyle/>
        <a:p>
          <a:endParaRPr lang="en-US"/>
        </a:p>
      </dgm:t>
    </dgm:pt>
    <dgm:pt modelId="{40A5B684-88DA-4EBF-8AD9-7B664ECEC28B}" type="sibTrans" cxnId="{3C21000F-5F15-4228-BD18-AE893B0C03EC}">
      <dgm:prSet/>
      <dgm:spPr/>
      <dgm:t>
        <a:bodyPr/>
        <a:lstStyle/>
        <a:p>
          <a:endParaRPr lang="en-US"/>
        </a:p>
      </dgm:t>
    </dgm:pt>
    <dgm:pt modelId="{59DC32FC-C3B7-4285-88F2-509973AA2299}">
      <dgm:prSet custT="1"/>
      <dgm:spPr/>
      <dgm:t>
        <a:bodyPr/>
        <a:lstStyle/>
        <a:p>
          <a:pPr>
            <a:lnSpc>
              <a:spcPct val="100000"/>
            </a:lnSpc>
          </a:pPr>
          <a:r>
            <a:rPr lang="en-US" sz="1600" dirty="0"/>
            <a:t>Provide undergraduates with new research experiences in computational chemistry, biochemistry, and computer science.</a:t>
          </a:r>
        </a:p>
      </dgm:t>
    </dgm:pt>
    <dgm:pt modelId="{D3CBC643-67B9-4A76-AA9B-6E87D5908731}" type="parTrans" cxnId="{85A2D8AC-FA6D-4DB0-989D-4B8F8B88996C}">
      <dgm:prSet/>
      <dgm:spPr/>
      <dgm:t>
        <a:bodyPr/>
        <a:lstStyle/>
        <a:p>
          <a:endParaRPr lang="en-US"/>
        </a:p>
      </dgm:t>
    </dgm:pt>
    <dgm:pt modelId="{4DD2A9BC-66FA-4033-9035-0C079930712A}" type="sibTrans" cxnId="{85A2D8AC-FA6D-4DB0-989D-4B8F8B88996C}">
      <dgm:prSet/>
      <dgm:spPr/>
      <dgm:t>
        <a:bodyPr/>
        <a:lstStyle/>
        <a:p>
          <a:endParaRPr lang="en-US"/>
        </a:p>
      </dgm:t>
    </dgm:pt>
    <dgm:pt modelId="{2D177042-7411-468D-BF6D-F13405C29270}">
      <dgm:prSet/>
      <dgm:spPr/>
      <dgm:t>
        <a:bodyPr/>
        <a:lstStyle/>
        <a:p>
          <a:pPr>
            <a:lnSpc>
              <a:spcPct val="100000"/>
            </a:lnSpc>
          </a:pPr>
          <a:r>
            <a:rPr lang="en-US"/>
            <a:t>Provide</a:t>
          </a:r>
        </a:p>
      </dgm:t>
    </dgm:pt>
    <dgm:pt modelId="{BAB15716-10CA-47F6-8EBD-6503B6BC7F90}" type="parTrans" cxnId="{2E11BEE0-A302-414D-9193-89B1EEDED420}">
      <dgm:prSet/>
      <dgm:spPr/>
      <dgm:t>
        <a:bodyPr/>
        <a:lstStyle/>
        <a:p>
          <a:endParaRPr lang="en-US"/>
        </a:p>
      </dgm:t>
    </dgm:pt>
    <dgm:pt modelId="{A4092A2A-1D8F-4057-A0F3-BBD06E029B29}" type="sibTrans" cxnId="{2E11BEE0-A302-414D-9193-89B1EEDED420}">
      <dgm:prSet/>
      <dgm:spPr/>
      <dgm:t>
        <a:bodyPr/>
        <a:lstStyle/>
        <a:p>
          <a:endParaRPr lang="en-US"/>
        </a:p>
      </dgm:t>
    </dgm:pt>
    <dgm:pt modelId="{8095D171-0E90-4099-AB2B-5E58D2395145}">
      <dgm:prSet custT="1"/>
      <dgm:spPr/>
      <dgm:t>
        <a:bodyPr/>
        <a:lstStyle/>
        <a:p>
          <a:pPr>
            <a:lnSpc>
              <a:spcPct val="100000"/>
            </a:lnSpc>
          </a:pPr>
          <a:r>
            <a:rPr lang="en-US" sz="1400" dirty="0"/>
            <a:t>Provide hands on, real world, experience with software, simulation, and AI/ML applied to designing next generation enzymatic catalysts.</a:t>
          </a:r>
        </a:p>
      </dgm:t>
    </dgm:pt>
    <dgm:pt modelId="{97CAC274-81D6-4AE8-BA85-ED991B13B590}" type="parTrans" cxnId="{C085D995-BA19-4610-BC70-8A8E7F561FC7}">
      <dgm:prSet/>
      <dgm:spPr/>
      <dgm:t>
        <a:bodyPr/>
        <a:lstStyle/>
        <a:p>
          <a:endParaRPr lang="en-US"/>
        </a:p>
      </dgm:t>
    </dgm:pt>
    <dgm:pt modelId="{8EAB3E51-4B8D-46E8-A47C-25A8858D1552}" type="sibTrans" cxnId="{C085D995-BA19-4610-BC70-8A8E7F561FC7}">
      <dgm:prSet/>
      <dgm:spPr/>
      <dgm:t>
        <a:bodyPr/>
        <a:lstStyle/>
        <a:p>
          <a:endParaRPr lang="en-US"/>
        </a:p>
      </dgm:t>
    </dgm:pt>
    <dgm:pt modelId="{10051982-0EF6-4504-9998-F93A1B9C6F60}">
      <dgm:prSet/>
      <dgm:spPr/>
      <dgm:t>
        <a:bodyPr/>
        <a:lstStyle/>
        <a:p>
          <a:pPr>
            <a:lnSpc>
              <a:spcPct val="100000"/>
            </a:lnSpc>
          </a:pPr>
          <a:r>
            <a:rPr lang="en-US"/>
            <a:t>Provide</a:t>
          </a:r>
        </a:p>
      </dgm:t>
    </dgm:pt>
    <dgm:pt modelId="{400715FA-B2FE-43C3-BFFA-88D96B0A5E1F}" type="parTrans" cxnId="{FE2444DD-A1D2-44A8-996E-FD5466AD54D1}">
      <dgm:prSet/>
      <dgm:spPr/>
      <dgm:t>
        <a:bodyPr/>
        <a:lstStyle/>
        <a:p>
          <a:endParaRPr lang="en-US"/>
        </a:p>
      </dgm:t>
    </dgm:pt>
    <dgm:pt modelId="{A2364A3A-B7E1-4642-AEAD-686E682EB472}" type="sibTrans" cxnId="{FE2444DD-A1D2-44A8-996E-FD5466AD54D1}">
      <dgm:prSet/>
      <dgm:spPr/>
      <dgm:t>
        <a:bodyPr/>
        <a:lstStyle/>
        <a:p>
          <a:endParaRPr lang="en-US"/>
        </a:p>
      </dgm:t>
    </dgm:pt>
    <dgm:pt modelId="{FE80BECE-0B98-49E3-A1E7-D0403AE04ED5}">
      <dgm:prSet custT="1"/>
      <dgm:spPr/>
      <dgm:t>
        <a:bodyPr/>
        <a:lstStyle/>
        <a:p>
          <a:pPr>
            <a:lnSpc>
              <a:spcPct val="100000"/>
            </a:lnSpc>
          </a:pPr>
          <a:r>
            <a:rPr lang="en-US" sz="1600" dirty="0"/>
            <a:t>Provide research opportunities to undergraduates who may lack such opportunities.</a:t>
          </a:r>
        </a:p>
      </dgm:t>
    </dgm:pt>
    <dgm:pt modelId="{EA27CEA8-8C1F-427B-829B-690D391E36A5}" type="parTrans" cxnId="{2F63BAAB-2632-4124-8B80-2AE12C2CB847}">
      <dgm:prSet/>
      <dgm:spPr/>
      <dgm:t>
        <a:bodyPr/>
        <a:lstStyle/>
        <a:p>
          <a:endParaRPr lang="en-US"/>
        </a:p>
      </dgm:t>
    </dgm:pt>
    <dgm:pt modelId="{C2AEE985-3B76-41CB-B6A7-2D735ED1B819}" type="sibTrans" cxnId="{2F63BAAB-2632-4124-8B80-2AE12C2CB847}">
      <dgm:prSet/>
      <dgm:spPr/>
      <dgm:t>
        <a:bodyPr/>
        <a:lstStyle/>
        <a:p>
          <a:endParaRPr lang="en-US"/>
        </a:p>
      </dgm:t>
    </dgm:pt>
    <dgm:pt modelId="{B01CEB41-376A-4605-9E31-2FA398B45216}">
      <dgm:prSet/>
      <dgm:spPr/>
      <dgm:t>
        <a:bodyPr/>
        <a:lstStyle/>
        <a:p>
          <a:pPr>
            <a:lnSpc>
              <a:spcPct val="100000"/>
            </a:lnSpc>
          </a:pPr>
          <a:r>
            <a:rPr lang="en-US"/>
            <a:t>Provide</a:t>
          </a:r>
        </a:p>
      </dgm:t>
    </dgm:pt>
    <dgm:pt modelId="{DEC692BF-C657-486E-A024-61205A85947C}" type="parTrans" cxnId="{C4074551-E85E-423D-B9D6-481493B08A70}">
      <dgm:prSet/>
      <dgm:spPr/>
      <dgm:t>
        <a:bodyPr/>
        <a:lstStyle/>
        <a:p>
          <a:endParaRPr lang="en-US"/>
        </a:p>
      </dgm:t>
    </dgm:pt>
    <dgm:pt modelId="{0D503ECA-969D-4113-BB33-1A2A43D03ED4}" type="sibTrans" cxnId="{C4074551-E85E-423D-B9D6-481493B08A70}">
      <dgm:prSet/>
      <dgm:spPr/>
      <dgm:t>
        <a:bodyPr/>
        <a:lstStyle/>
        <a:p>
          <a:endParaRPr lang="en-US"/>
        </a:p>
      </dgm:t>
    </dgm:pt>
    <dgm:pt modelId="{192506EE-95B4-459C-B08D-7B830EA5B072}">
      <dgm:prSet custT="1"/>
      <dgm:spPr/>
      <dgm:t>
        <a:bodyPr/>
        <a:lstStyle/>
        <a:p>
          <a:pPr>
            <a:lnSpc>
              <a:spcPct val="100000"/>
            </a:lnSpc>
          </a:pPr>
          <a:r>
            <a:rPr lang="en-US" sz="1400" dirty="0"/>
            <a:t>Provide training on research software best practices to better educate the next generation of computational STEM researchers.</a:t>
          </a:r>
        </a:p>
      </dgm:t>
    </dgm:pt>
    <dgm:pt modelId="{680231AA-3847-493E-A7CD-022491E23F19}" type="parTrans" cxnId="{46CC4217-DF05-442C-87D3-DEC1CE2DEAB6}">
      <dgm:prSet/>
      <dgm:spPr/>
      <dgm:t>
        <a:bodyPr/>
        <a:lstStyle/>
        <a:p>
          <a:endParaRPr lang="en-US"/>
        </a:p>
      </dgm:t>
    </dgm:pt>
    <dgm:pt modelId="{255F20B5-F8FE-4CC0-8A0C-F0E69D629350}" type="sibTrans" cxnId="{46CC4217-DF05-442C-87D3-DEC1CE2DEAB6}">
      <dgm:prSet/>
      <dgm:spPr/>
      <dgm:t>
        <a:bodyPr/>
        <a:lstStyle/>
        <a:p>
          <a:endParaRPr lang="en-US"/>
        </a:p>
      </dgm:t>
    </dgm:pt>
    <dgm:pt modelId="{39A655A2-94DC-491B-BF7E-852DB497C83F}" type="pres">
      <dgm:prSet presAssocID="{4AA43C2B-C389-4571-946E-AD3444C915DF}" presName="root" presStyleCnt="0">
        <dgm:presLayoutVars>
          <dgm:dir/>
          <dgm:resizeHandles val="exact"/>
        </dgm:presLayoutVars>
      </dgm:prSet>
      <dgm:spPr/>
    </dgm:pt>
    <dgm:pt modelId="{17A850D9-B825-4C58-BD05-1637FAD90EDF}" type="pres">
      <dgm:prSet presAssocID="{E4E5B60E-BE96-45B7-B22A-462F1D403645}" presName="compNode" presStyleCnt="0"/>
      <dgm:spPr/>
    </dgm:pt>
    <dgm:pt modelId="{30405DAB-3D07-4205-A3BB-D32ED0F422BE}" type="pres">
      <dgm:prSet presAssocID="{E4E5B60E-BE96-45B7-B22A-462F1D403645}" presName="bgRect" presStyleLbl="bgShp" presStyleIdx="0" presStyleCnt="4"/>
      <dgm:spPr/>
    </dgm:pt>
    <dgm:pt modelId="{4680EEC6-DB16-4809-A755-D69A4F78C8DD}" type="pres">
      <dgm:prSet presAssocID="{E4E5B60E-BE96-45B7-B22A-462F1D4036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ientist"/>
        </a:ext>
      </dgm:extLst>
    </dgm:pt>
    <dgm:pt modelId="{E084E6FF-EAD6-45DC-9AD9-3493FCB94E07}" type="pres">
      <dgm:prSet presAssocID="{E4E5B60E-BE96-45B7-B22A-462F1D403645}" presName="spaceRect" presStyleCnt="0"/>
      <dgm:spPr/>
    </dgm:pt>
    <dgm:pt modelId="{BC2EE3FB-1EB7-4BBE-9A65-5F3FE75B4A5D}" type="pres">
      <dgm:prSet presAssocID="{E4E5B60E-BE96-45B7-B22A-462F1D403645}" presName="parTx" presStyleLbl="revTx" presStyleIdx="0" presStyleCnt="8">
        <dgm:presLayoutVars>
          <dgm:chMax val="0"/>
          <dgm:chPref val="0"/>
        </dgm:presLayoutVars>
      </dgm:prSet>
      <dgm:spPr/>
    </dgm:pt>
    <dgm:pt modelId="{C16DE9BE-A4F1-4BBB-AAD6-0827BA4FF812}" type="pres">
      <dgm:prSet presAssocID="{E4E5B60E-BE96-45B7-B22A-462F1D403645}" presName="desTx" presStyleLbl="revTx" presStyleIdx="1" presStyleCnt="8" custScaleX="151908" custLinFactNeighborX="-27075" custLinFactNeighborY="-2983">
        <dgm:presLayoutVars/>
      </dgm:prSet>
      <dgm:spPr/>
    </dgm:pt>
    <dgm:pt modelId="{7F5DEA6A-95CD-4D35-99BA-F2B030629A09}" type="pres">
      <dgm:prSet presAssocID="{40A5B684-88DA-4EBF-8AD9-7B664ECEC28B}" presName="sibTrans" presStyleCnt="0"/>
      <dgm:spPr/>
    </dgm:pt>
    <dgm:pt modelId="{99FD7A08-D8A7-465D-BE68-ECD0CE8407FE}" type="pres">
      <dgm:prSet presAssocID="{2D177042-7411-468D-BF6D-F13405C29270}" presName="compNode" presStyleCnt="0"/>
      <dgm:spPr/>
    </dgm:pt>
    <dgm:pt modelId="{44495E48-B2D0-4730-992E-8A3D63E0F33F}" type="pres">
      <dgm:prSet presAssocID="{2D177042-7411-468D-BF6D-F13405C29270}" presName="bgRect" presStyleLbl="bgShp" presStyleIdx="1" presStyleCnt="4"/>
      <dgm:spPr/>
    </dgm:pt>
    <dgm:pt modelId="{2453CAB6-AD96-426E-AB73-7C8D2F964D41}" type="pres">
      <dgm:prSet presAssocID="{2D177042-7411-468D-BF6D-F13405C292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9ED06DCD-65F7-4A7D-AC5D-DB06DDBFD6E6}" type="pres">
      <dgm:prSet presAssocID="{2D177042-7411-468D-BF6D-F13405C29270}" presName="spaceRect" presStyleCnt="0"/>
      <dgm:spPr/>
    </dgm:pt>
    <dgm:pt modelId="{62069077-47F1-4D60-AB93-9E021E74EB9B}" type="pres">
      <dgm:prSet presAssocID="{2D177042-7411-468D-BF6D-F13405C29270}" presName="parTx" presStyleLbl="revTx" presStyleIdx="2" presStyleCnt="8">
        <dgm:presLayoutVars>
          <dgm:chMax val="0"/>
          <dgm:chPref val="0"/>
        </dgm:presLayoutVars>
      </dgm:prSet>
      <dgm:spPr/>
    </dgm:pt>
    <dgm:pt modelId="{E0758AFD-2627-41C0-99D4-C1EE946284E5}" type="pres">
      <dgm:prSet presAssocID="{2D177042-7411-468D-BF6D-F13405C29270}" presName="desTx" presStyleLbl="revTx" presStyleIdx="3" presStyleCnt="8" custScaleX="149686" custLinFactNeighborX="-29370" custLinFactNeighborY="9100">
        <dgm:presLayoutVars/>
      </dgm:prSet>
      <dgm:spPr/>
    </dgm:pt>
    <dgm:pt modelId="{0BA5BD95-DAEE-41A4-A006-C261B64783C0}" type="pres">
      <dgm:prSet presAssocID="{A4092A2A-1D8F-4057-A0F3-BBD06E029B29}" presName="sibTrans" presStyleCnt="0"/>
      <dgm:spPr/>
    </dgm:pt>
    <dgm:pt modelId="{D435FB1D-2873-4581-BFEA-CCB832703021}" type="pres">
      <dgm:prSet presAssocID="{10051982-0EF6-4504-9998-F93A1B9C6F60}" presName="compNode" presStyleCnt="0"/>
      <dgm:spPr/>
    </dgm:pt>
    <dgm:pt modelId="{4DD85A2E-F034-4453-B05F-85B64EEC1AF6}" type="pres">
      <dgm:prSet presAssocID="{10051982-0EF6-4504-9998-F93A1B9C6F60}" presName="bgRect" presStyleLbl="bgShp" presStyleIdx="2" presStyleCnt="4"/>
      <dgm:spPr/>
    </dgm:pt>
    <dgm:pt modelId="{6F6E018B-69A1-4FF1-AEDA-96C54E65FF70}" type="pres">
      <dgm:prSet presAssocID="{10051982-0EF6-4504-9998-F93A1B9C6F6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354CA1AB-0574-4772-9AD8-2FEC05610178}" type="pres">
      <dgm:prSet presAssocID="{10051982-0EF6-4504-9998-F93A1B9C6F60}" presName="spaceRect" presStyleCnt="0"/>
      <dgm:spPr/>
    </dgm:pt>
    <dgm:pt modelId="{E0311717-9A55-467D-AAF2-F260AAB64B30}" type="pres">
      <dgm:prSet presAssocID="{10051982-0EF6-4504-9998-F93A1B9C6F60}" presName="parTx" presStyleLbl="revTx" presStyleIdx="4" presStyleCnt="8">
        <dgm:presLayoutVars>
          <dgm:chMax val="0"/>
          <dgm:chPref val="0"/>
        </dgm:presLayoutVars>
      </dgm:prSet>
      <dgm:spPr/>
    </dgm:pt>
    <dgm:pt modelId="{A4821169-7989-4988-80BA-D7D651445701}" type="pres">
      <dgm:prSet presAssocID="{10051982-0EF6-4504-9998-F93A1B9C6F60}" presName="desTx" presStyleLbl="revTx" presStyleIdx="5" presStyleCnt="8" custScaleX="150399" custLinFactNeighborX="-27993" custLinFactNeighborY="3811">
        <dgm:presLayoutVars/>
      </dgm:prSet>
      <dgm:spPr/>
    </dgm:pt>
    <dgm:pt modelId="{CB1468A6-36FF-4682-AD4F-C84FBD81DB48}" type="pres">
      <dgm:prSet presAssocID="{A2364A3A-B7E1-4642-AEAD-686E682EB472}" presName="sibTrans" presStyleCnt="0"/>
      <dgm:spPr/>
    </dgm:pt>
    <dgm:pt modelId="{93D87252-B47C-48BB-9F09-DCB0BC9E8FDF}" type="pres">
      <dgm:prSet presAssocID="{B01CEB41-376A-4605-9E31-2FA398B45216}" presName="compNode" presStyleCnt="0"/>
      <dgm:spPr/>
    </dgm:pt>
    <dgm:pt modelId="{7884783D-042A-4B33-8F89-E6DBC87B21B6}" type="pres">
      <dgm:prSet presAssocID="{B01CEB41-376A-4605-9E31-2FA398B45216}" presName="bgRect" presStyleLbl="bgShp" presStyleIdx="3" presStyleCnt="4"/>
      <dgm:spPr/>
    </dgm:pt>
    <dgm:pt modelId="{A2F7D1A3-39DF-4B0D-A0C5-76EFB3197CF5}" type="pres">
      <dgm:prSet presAssocID="{B01CEB41-376A-4605-9E31-2FA398B4521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C1CFD0BE-6B07-4578-A007-55DAC8FAAB9C}" type="pres">
      <dgm:prSet presAssocID="{B01CEB41-376A-4605-9E31-2FA398B45216}" presName="spaceRect" presStyleCnt="0"/>
      <dgm:spPr/>
    </dgm:pt>
    <dgm:pt modelId="{F62BA40F-B110-489E-8AF2-1B8358DD36E7}" type="pres">
      <dgm:prSet presAssocID="{B01CEB41-376A-4605-9E31-2FA398B45216}" presName="parTx" presStyleLbl="revTx" presStyleIdx="6" presStyleCnt="8">
        <dgm:presLayoutVars>
          <dgm:chMax val="0"/>
          <dgm:chPref val="0"/>
        </dgm:presLayoutVars>
      </dgm:prSet>
      <dgm:spPr/>
    </dgm:pt>
    <dgm:pt modelId="{1B5DF5B9-A5DF-488F-A583-C3CBEFFBA3A7}" type="pres">
      <dgm:prSet presAssocID="{B01CEB41-376A-4605-9E31-2FA398B45216}" presName="desTx" presStyleLbl="revTx" presStyleIdx="7" presStyleCnt="8" custScaleX="158653" custLinFactNeighborX="-20651" custLinFactNeighborY="-3816">
        <dgm:presLayoutVars/>
      </dgm:prSet>
      <dgm:spPr/>
    </dgm:pt>
  </dgm:ptLst>
  <dgm:cxnLst>
    <dgm:cxn modelId="{FEB09409-BA82-E84A-97EA-60AF4BBFE6BF}" type="presOf" srcId="{10051982-0EF6-4504-9998-F93A1B9C6F60}" destId="{E0311717-9A55-467D-AAF2-F260AAB64B30}" srcOrd="0" destOrd="0" presId="urn:microsoft.com/office/officeart/2018/2/layout/IconVerticalSolidList"/>
    <dgm:cxn modelId="{3C21000F-5F15-4228-BD18-AE893B0C03EC}" srcId="{4AA43C2B-C389-4571-946E-AD3444C915DF}" destId="{E4E5B60E-BE96-45B7-B22A-462F1D403645}" srcOrd="0" destOrd="0" parTransId="{CEDEAD6B-52A1-4367-8CD7-651C9BB5297C}" sibTransId="{40A5B684-88DA-4EBF-8AD9-7B664ECEC28B}"/>
    <dgm:cxn modelId="{46CC4217-DF05-442C-87D3-DEC1CE2DEAB6}" srcId="{B01CEB41-376A-4605-9E31-2FA398B45216}" destId="{192506EE-95B4-459C-B08D-7B830EA5B072}" srcOrd="0" destOrd="0" parTransId="{680231AA-3847-493E-A7CD-022491E23F19}" sibTransId="{255F20B5-F8FE-4CC0-8A0C-F0E69D629350}"/>
    <dgm:cxn modelId="{0DD24D41-371E-F84D-9ADF-E60031503DFB}" type="presOf" srcId="{4AA43C2B-C389-4571-946E-AD3444C915DF}" destId="{39A655A2-94DC-491B-BF7E-852DB497C83F}" srcOrd="0" destOrd="0" presId="urn:microsoft.com/office/officeart/2018/2/layout/IconVerticalSolidList"/>
    <dgm:cxn modelId="{435CC050-4833-3A45-B20E-ED223E75AB3D}" type="presOf" srcId="{192506EE-95B4-459C-B08D-7B830EA5B072}" destId="{1B5DF5B9-A5DF-488F-A583-C3CBEFFBA3A7}" srcOrd="0" destOrd="0" presId="urn:microsoft.com/office/officeart/2018/2/layout/IconVerticalSolidList"/>
    <dgm:cxn modelId="{C4074551-E85E-423D-B9D6-481493B08A70}" srcId="{4AA43C2B-C389-4571-946E-AD3444C915DF}" destId="{B01CEB41-376A-4605-9E31-2FA398B45216}" srcOrd="3" destOrd="0" parTransId="{DEC692BF-C657-486E-A024-61205A85947C}" sibTransId="{0D503ECA-969D-4113-BB33-1A2A43D03ED4}"/>
    <dgm:cxn modelId="{1BAB295C-392E-C64A-B350-449FE8B03292}" type="presOf" srcId="{B01CEB41-376A-4605-9E31-2FA398B45216}" destId="{F62BA40F-B110-489E-8AF2-1B8358DD36E7}" srcOrd="0" destOrd="0" presId="urn:microsoft.com/office/officeart/2018/2/layout/IconVerticalSolidList"/>
    <dgm:cxn modelId="{18D8A971-2D03-FC4F-B940-0DBF315CC3A0}" type="presOf" srcId="{FE80BECE-0B98-49E3-A1E7-D0403AE04ED5}" destId="{A4821169-7989-4988-80BA-D7D651445701}" srcOrd="0" destOrd="0" presId="urn:microsoft.com/office/officeart/2018/2/layout/IconVerticalSolidList"/>
    <dgm:cxn modelId="{BA9F488E-FA8E-5343-B307-B9B129EC32FE}" type="presOf" srcId="{E4E5B60E-BE96-45B7-B22A-462F1D403645}" destId="{BC2EE3FB-1EB7-4BBE-9A65-5F3FE75B4A5D}" srcOrd="0" destOrd="0" presId="urn:microsoft.com/office/officeart/2018/2/layout/IconVerticalSolidList"/>
    <dgm:cxn modelId="{C085D995-BA19-4610-BC70-8A8E7F561FC7}" srcId="{2D177042-7411-468D-BF6D-F13405C29270}" destId="{8095D171-0E90-4099-AB2B-5E58D2395145}" srcOrd="0" destOrd="0" parTransId="{97CAC274-81D6-4AE8-BA85-ED991B13B590}" sibTransId="{8EAB3E51-4B8D-46E8-A47C-25A8858D1552}"/>
    <dgm:cxn modelId="{2F63BAAB-2632-4124-8B80-2AE12C2CB847}" srcId="{10051982-0EF6-4504-9998-F93A1B9C6F60}" destId="{FE80BECE-0B98-49E3-A1E7-D0403AE04ED5}" srcOrd="0" destOrd="0" parTransId="{EA27CEA8-8C1F-427B-829B-690D391E36A5}" sibTransId="{C2AEE985-3B76-41CB-B6A7-2D735ED1B819}"/>
    <dgm:cxn modelId="{85A2D8AC-FA6D-4DB0-989D-4B8F8B88996C}" srcId="{E4E5B60E-BE96-45B7-B22A-462F1D403645}" destId="{59DC32FC-C3B7-4285-88F2-509973AA2299}" srcOrd="0" destOrd="0" parTransId="{D3CBC643-67B9-4A76-AA9B-6E87D5908731}" sibTransId="{4DD2A9BC-66FA-4033-9035-0C079930712A}"/>
    <dgm:cxn modelId="{EC6F38C6-4B20-F04B-A9C0-0D5426FF490E}" type="presOf" srcId="{59DC32FC-C3B7-4285-88F2-509973AA2299}" destId="{C16DE9BE-A4F1-4BBB-AAD6-0827BA4FF812}" srcOrd="0" destOrd="0" presId="urn:microsoft.com/office/officeart/2018/2/layout/IconVerticalSolidList"/>
    <dgm:cxn modelId="{911AF0CB-7A9F-CD44-858A-20626AB4FD3F}" type="presOf" srcId="{8095D171-0E90-4099-AB2B-5E58D2395145}" destId="{E0758AFD-2627-41C0-99D4-C1EE946284E5}" srcOrd="0" destOrd="0" presId="urn:microsoft.com/office/officeart/2018/2/layout/IconVerticalSolidList"/>
    <dgm:cxn modelId="{FE2444DD-A1D2-44A8-996E-FD5466AD54D1}" srcId="{4AA43C2B-C389-4571-946E-AD3444C915DF}" destId="{10051982-0EF6-4504-9998-F93A1B9C6F60}" srcOrd="2" destOrd="0" parTransId="{400715FA-B2FE-43C3-BFFA-88D96B0A5E1F}" sibTransId="{A2364A3A-B7E1-4642-AEAD-686E682EB472}"/>
    <dgm:cxn modelId="{2E11BEE0-A302-414D-9193-89B1EEDED420}" srcId="{4AA43C2B-C389-4571-946E-AD3444C915DF}" destId="{2D177042-7411-468D-BF6D-F13405C29270}" srcOrd="1" destOrd="0" parTransId="{BAB15716-10CA-47F6-8EBD-6503B6BC7F90}" sibTransId="{A4092A2A-1D8F-4057-A0F3-BBD06E029B29}"/>
    <dgm:cxn modelId="{B21658ED-4CF7-9A45-8AEC-807D4564ACC1}" type="presOf" srcId="{2D177042-7411-468D-BF6D-F13405C29270}" destId="{62069077-47F1-4D60-AB93-9E021E74EB9B}" srcOrd="0" destOrd="0" presId="urn:microsoft.com/office/officeart/2018/2/layout/IconVerticalSolidList"/>
    <dgm:cxn modelId="{DF8640C5-326E-CE40-919D-BFA2A72BD2E2}" type="presParOf" srcId="{39A655A2-94DC-491B-BF7E-852DB497C83F}" destId="{17A850D9-B825-4C58-BD05-1637FAD90EDF}" srcOrd="0" destOrd="0" presId="urn:microsoft.com/office/officeart/2018/2/layout/IconVerticalSolidList"/>
    <dgm:cxn modelId="{42DA56E0-3E80-8C42-9F9C-1C40D6754C39}" type="presParOf" srcId="{17A850D9-B825-4C58-BD05-1637FAD90EDF}" destId="{30405DAB-3D07-4205-A3BB-D32ED0F422BE}" srcOrd="0" destOrd="0" presId="urn:microsoft.com/office/officeart/2018/2/layout/IconVerticalSolidList"/>
    <dgm:cxn modelId="{C0E13A6B-94CA-2845-8E28-FB65CD3ADE96}" type="presParOf" srcId="{17A850D9-B825-4C58-BD05-1637FAD90EDF}" destId="{4680EEC6-DB16-4809-A755-D69A4F78C8DD}" srcOrd="1" destOrd="0" presId="urn:microsoft.com/office/officeart/2018/2/layout/IconVerticalSolidList"/>
    <dgm:cxn modelId="{3E12D653-3993-0846-83F6-E7E38C4B1F94}" type="presParOf" srcId="{17A850D9-B825-4C58-BD05-1637FAD90EDF}" destId="{E084E6FF-EAD6-45DC-9AD9-3493FCB94E07}" srcOrd="2" destOrd="0" presId="urn:microsoft.com/office/officeart/2018/2/layout/IconVerticalSolidList"/>
    <dgm:cxn modelId="{C8B201C2-744F-034A-B1A0-49099227EAA3}" type="presParOf" srcId="{17A850D9-B825-4C58-BD05-1637FAD90EDF}" destId="{BC2EE3FB-1EB7-4BBE-9A65-5F3FE75B4A5D}" srcOrd="3" destOrd="0" presId="urn:microsoft.com/office/officeart/2018/2/layout/IconVerticalSolidList"/>
    <dgm:cxn modelId="{6FD2C66D-2048-7B4E-8DCC-93455CA68D15}" type="presParOf" srcId="{17A850D9-B825-4C58-BD05-1637FAD90EDF}" destId="{C16DE9BE-A4F1-4BBB-AAD6-0827BA4FF812}" srcOrd="4" destOrd="0" presId="urn:microsoft.com/office/officeart/2018/2/layout/IconVerticalSolidList"/>
    <dgm:cxn modelId="{0D40B2D9-DE00-4C4A-9D1E-C14777471651}" type="presParOf" srcId="{39A655A2-94DC-491B-BF7E-852DB497C83F}" destId="{7F5DEA6A-95CD-4D35-99BA-F2B030629A09}" srcOrd="1" destOrd="0" presId="urn:microsoft.com/office/officeart/2018/2/layout/IconVerticalSolidList"/>
    <dgm:cxn modelId="{3C883C01-27CE-E045-941F-F3639510F412}" type="presParOf" srcId="{39A655A2-94DC-491B-BF7E-852DB497C83F}" destId="{99FD7A08-D8A7-465D-BE68-ECD0CE8407FE}" srcOrd="2" destOrd="0" presId="urn:microsoft.com/office/officeart/2018/2/layout/IconVerticalSolidList"/>
    <dgm:cxn modelId="{8A7CEAC2-C19E-F940-AACE-7B673C994405}" type="presParOf" srcId="{99FD7A08-D8A7-465D-BE68-ECD0CE8407FE}" destId="{44495E48-B2D0-4730-992E-8A3D63E0F33F}" srcOrd="0" destOrd="0" presId="urn:microsoft.com/office/officeart/2018/2/layout/IconVerticalSolidList"/>
    <dgm:cxn modelId="{5D04317C-EDD2-F14A-B8EB-A1C1E50AE621}" type="presParOf" srcId="{99FD7A08-D8A7-465D-BE68-ECD0CE8407FE}" destId="{2453CAB6-AD96-426E-AB73-7C8D2F964D41}" srcOrd="1" destOrd="0" presId="urn:microsoft.com/office/officeart/2018/2/layout/IconVerticalSolidList"/>
    <dgm:cxn modelId="{E75BD7CA-ACDA-6549-A2A7-4705024AB9C2}" type="presParOf" srcId="{99FD7A08-D8A7-465D-BE68-ECD0CE8407FE}" destId="{9ED06DCD-65F7-4A7D-AC5D-DB06DDBFD6E6}" srcOrd="2" destOrd="0" presId="urn:microsoft.com/office/officeart/2018/2/layout/IconVerticalSolidList"/>
    <dgm:cxn modelId="{5E3BC0D6-7DDF-994D-BD95-E72F9EB3177F}" type="presParOf" srcId="{99FD7A08-D8A7-465D-BE68-ECD0CE8407FE}" destId="{62069077-47F1-4D60-AB93-9E021E74EB9B}" srcOrd="3" destOrd="0" presId="urn:microsoft.com/office/officeart/2018/2/layout/IconVerticalSolidList"/>
    <dgm:cxn modelId="{1D3110D6-C279-A041-938C-B9B1A3A498C3}" type="presParOf" srcId="{99FD7A08-D8A7-465D-BE68-ECD0CE8407FE}" destId="{E0758AFD-2627-41C0-99D4-C1EE946284E5}" srcOrd="4" destOrd="0" presId="urn:microsoft.com/office/officeart/2018/2/layout/IconVerticalSolidList"/>
    <dgm:cxn modelId="{C42C221D-F993-D94F-91BF-F83947540313}" type="presParOf" srcId="{39A655A2-94DC-491B-BF7E-852DB497C83F}" destId="{0BA5BD95-DAEE-41A4-A006-C261B64783C0}" srcOrd="3" destOrd="0" presId="urn:microsoft.com/office/officeart/2018/2/layout/IconVerticalSolidList"/>
    <dgm:cxn modelId="{0444D4BA-AB82-764D-B5DC-1334B3E424BE}" type="presParOf" srcId="{39A655A2-94DC-491B-BF7E-852DB497C83F}" destId="{D435FB1D-2873-4581-BFEA-CCB832703021}" srcOrd="4" destOrd="0" presId="urn:microsoft.com/office/officeart/2018/2/layout/IconVerticalSolidList"/>
    <dgm:cxn modelId="{90FAE482-2510-D640-B32C-936EBA6B1607}" type="presParOf" srcId="{D435FB1D-2873-4581-BFEA-CCB832703021}" destId="{4DD85A2E-F034-4453-B05F-85B64EEC1AF6}" srcOrd="0" destOrd="0" presId="urn:microsoft.com/office/officeart/2018/2/layout/IconVerticalSolidList"/>
    <dgm:cxn modelId="{48614087-C5B1-C941-9441-99B046DF300F}" type="presParOf" srcId="{D435FB1D-2873-4581-BFEA-CCB832703021}" destId="{6F6E018B-69A1-4FF1-AEDA-96C54E65FF70}" srcOrd="1" destOrd="0" presId="urn:microsoft.com/office/officeart/2018/2/layout/IconVerticalSolidList"/>
    <dgm:cxn modelId="{983C0519-2971-7649-8542-A2196DBD8158}" type="presParOf" srcId="{D435FB1D-2873-4581-BFEA-CCB832703021}" destId="{354CA1AB-0574-4772-9AD8-2FEC05610178}" srcOrd="2" destOrd="0" presId="urn:microsoft.com/office/officeart/2018/2/layout/IconVerticalSolidList"/>
    <dgm:cxn modelId="{852DD102-CAFD-2748-8C51-F20BD9BF08EF}" type="presParOf" srcId="{D435FB1D-2873-4581-BFEA-CCB832703021}" destId="{E0311717-9A55-467D-AAF2-F260AAB64B30}" srcOrd="3" destOrd="0" presId="urn:microsoft.com/office/officeart/2018/2/layout/IconVerticalSolidList"/>
    <dgm:cxn modelId="{9331EB9B-1730-A74E-B036-65C436FFF649}" type="presParOf" srcId="{D435FB1D-2873-4581-BFEA-CCB832703021}" destId="{A4821169-7989-4988-80BA-D7D651445701}" srcOrd="4" destOrd="0" presId="urn:microsoft.com/office/officeart/2018/2/layout/IconVerticalSolidList"/>
    <dgm:cxn modelId="{5AE61307-4908-2347-A42D-E32F9ADE2EB7}" type="presParOf" srcId="{39A655A2-94DC-491B-BF7E-852DB497C83F}" destId="{CB1468A6-36FF-4682-AD4F-C84FBD81DB48}" srcOrd="5" destOrd="0" presId="urn:microsoft.com/office/officeart/2018/2/layout/IconVerticalSolidList"/>
    <dgm:cxn modelId="{F8D22F29-CCF2-E641-B1A9-E907D81922D9}" type="presParOf" srcId="{39A655A2-94DC-491B-BF7E-852DB497C83F}" destId="{93D87252-B47C-48BB-9F09-DCB0BC9E8FDF}" srcOrd="6" destOrd="0" presId="urn:microsoft.com/office/officeart/2018/2/layout/IconVerticalSolidList"/>
    <dgm:cxn modelId="{3BC55494-06A3-274D-995F-C7F3490F09F6}" type="presParOf" srcId="{93D87252-B47C-48BB-9F09-DCB0BC9E8FDF}" destId="{7884783D-042A-4B33-8F89-E6DBC87B21B6}" srcOrd="0" destOrd="0" presId="urn:microsoft.com/office/officeart/2018/2/layout/IconVerticalSolidList"/>
    <dgm:cxn modelId="{84C1D14E-3486-1D4B-B61A-E262CD716F33}" type="presParOf" srcId="{93D87252-B47C-48BB-9F09-DCB0BC9E8FDF}" destId="{A2F7D1A3-39DF-4B0D-A0C5-76EFB3197CF5}" srcOrd="1" destOrd="0" presId="urn:microsoft.com/office/officeart/2018/2/layout/IconVerticalSolidList"/>
    <dgm:cxn modelId="{43EB4028-AEED-6245-BE8C-EF32B2104948}" type="presParOf" srcId="{93D87252-B47C-48BB-9F09-DCB0BC9E8FDF}" destId="{C1CFD0BE-6B07-4578-A007-55DAC8FAAB9C}" srcOrd="2" destOrd="0" presId="urn:microsoft.com/office/officeart/2018/2/layout/IconVerticalSolidList"/>
    <dgm:cxn modelId="{D3DF2236-E2ED-5648-9C56-FEA93D56F4FF}" type="presParOf" srcId="{93D87252-B47C-48BB-9F09-DCB0BC9E8FDF}" destId="{F62BA40F-B110-489E-8AF2-1B8358DD36E7}" srcOrd="3" destOrd="0" presId="urn:microsoft.com/office/officeart/2018/2/layout/IconVerticalSolidList"/>
    <dgm:cxn modelId="{6E91189A-0288-9847-9D49-A5BA037A0194}" type="presParOf" srcId="{93D87252-B47C-48BB-9F09-DCB0BC9E8FDF}" destId="{1B5DF5B9-A5DF-488F-A583-C3CBEFFBA3A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05DAB-3D07-4205-A3BB-D32ED0F422BE}">
      <dsp:nvSpPr>
        <dsp:cNvPr id="0" name=""/>
        <dsp:cNvSpPr/>
      </dsp:nvSpPr>
      <dsp:spPr>
        <a:xfrm>
          <a:off x="-393854" y="7732"/>
          <a:ext cx="6713552" cy="86393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80EEC6-DB16-4809-A755-D69A4F78C8DD}">
      <dsp:nvSpPr>
        <dsp:cNvPr id="0" name=""/>
        <dsp:cNvSpPr/>
      </dsp:nvSpPr>
      <dsp:spPr>
        <a:xfrm>
          <a:off x="-132513" y="202118"/>
          <a:ext cx="475166" cy="4751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2EE3FB-1EB7-4BBE-9A65-5F3FE75B4A5D}">
      <dsp:nvSpPr>
        <dsp:cNvPr id="0" name=""/>
        <dsp:cNvSpPr/>
      </dsp:nvSpPr>
      <dsp:spPr>
        <a:xfrm>
          <a:off x="603994" y="7732"/>
          <a:ext cx="3021098"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977900">
            <a:lnSpc>
              <a:spcPct val="100000"/>
            </a:lnSpc>
            <a:spcBef>
              <a:spcPct val="0"/>
            </a:spcBef>
            <a:spcAft>
              <a:spcPct val="35000"/>
            </a:spcAft>
            <a:buNone/>
          </a:pPr>
          <a:r>
            <a:rPr lang="en-US" sz="2200" kern="1200"/>
            <a:t>Provide</a:t>
          </a:r>
        </a:p>
      </dsp:txBody>
      <dsp:txXfrm>
        <a:off x="603994" y="7732"/>
        <a:ext cx="3021098" cy="863938"/>
      </dsp:txXfrm>
    </dsp:sp>
    <dsp:sp modelId="{C16DE9BE-A4F1-4BBB-AAD6-0827BA4FF812}">
      <dsp:nvSpPr>
        <dsp:cNvPr id="0" name=""/>
        <dsp:cNvSpPr/>
      </dsp:nvSpPr>
      <dsp:spPr>
        <a:xfrm>
          <a:off x="2197205" y="0"/>
          <a:ext cx="4090355"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711200">
            <a:lnSpc>
              <a:spcPct val="100000"/>
            </a:lnSpc>
            <a:spcBef>
              <a:spcPct val="0"/>
            </a:spcBef>
            <a:spcAft>
              <a:spcPct val="35000"/>
            </a:spcAft>
            <a:buNone/>
          </a:pPr>
          <a:r>
            <a:rPr lang="en-US" sz="1600" kern="1200" dirty="0"/>
            <a:t>Provide undergraduates with new research experiences in computational chemistry, biochemistry, and computer science.</a:t>
          </a:r>
        </a:p>
      </dsp:txBody>
      <dsp:txXfrm>
        <a:off x="2197205" y="0"/>
        <a:ext cx="4090355" cy="863938"/>
      </dsp:txXfrm>
    </dsp:sp>
    <dsp:sp modelId="{44495E48-B2D0-4730-992E-8A3D63E0F33F}">
      <dsp:nvSpPr>
        <dsp:cNvPr id="0" name=""/>
        <dsp:cNvSpPr/>
      </dsp:nvSpPr>
      <dsp:spPr>
        <a:xfrm>
          <a:off x="-393854" y="1087655"/>
          <a:ext cx="6713552" cy="863938"/>
        </a:xfrm>
        <a:prstGeom prst="roundRect">
          <a:avLst>
            <a:gd name="adj" fmla="val 10000"/>
          </a:avLst>
        </a:prstGeom>
        <a:solidFill>
          <a:schemeClr val="accent5">
            <a:hueOff val="-4050717"/>
            <a:satOff val="-275"/>
            <a:lumOff val="654"/>
            <a:alphaOff val="0"/>
          </a:schemeClr>
        </a:solidFill>
        <a:ln>
          <a:noFill/>
        </a:ln>
        <a:effectLst/>
      </dsp:spPr>
      <dsp:style>
        <a:lnRef idx="0">
          <a:scrgbClr r="0" g="0" b="0"/>
        </a:lnRef>
        <a:fillRef idx="1">
          <a:scrgbClr r="0" g="0" b="0"/>
        </a:fillRef>
        <a:effectRef idx="0">
          <a:scrgbClr r="0" g="0" b="0"/>
        </a:effectRef>
        <a:fontRef idx="minor"/>
      </dsp:style>
    </dsp:sp>
    <dsp:sp modelId="{2453CAB6-AD96-426E-AB73-7C8D2F964D41}">
      <dsp:nvSpPr>
        <dsp:cNvPr id="0" name=""/>
        <dsp:cNvSpPr/>
      </dsp:nvSpPr>
      <dsp:spPr>
        <a:xfrm>
          <a:off x="-132513" y="1282041"/>
          <a:ext cx="475166" cy="4751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069077-47F1-4D60-AB93-9E021E74EB9B}">
      <dsp:nvSpPr>
        <dsp:cNvPr id="0" name=""/>
        <dsp:cNvSpPr/>
      </dsp:nvSpPr>
      <dsp:spPr>
        <a:xfrm>
          <a:off x="603994" y="1087655"/>
          <a:ext cx="3021098"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977900">
            <a:lnSpc>
              <a:spcPct val="100000"/>
            </a:lnSpc>
            <a:spcBef>
              <a:spcPct val="0"/>
            </a:spcBef>
            <a:spcAft>
              <a:spcPct val="35000"/>
            </a:spcAft>
            <a:buNone/>
          </a:pPr>
          <a:r>
            <a:rPr lang="en-US" sz="2200" kern="1200"/>
            <a:t>Provide</a:t>
          </a:r>
        </a:p>
      </dsp:txBody>
      <dsp:txXfrm>
        <a:off x="603994" y="1087655"/>
        <a:ext cx="3021098" cy="863938"/>
      </dsp:txXfrm>
    </dsp:sp>
    <dsp:sp modelId="{E0758AFD-2627-41C0-99D4-C1EE946284E5}">
      <dsp:nvSpPr>
        <dsp:cNvPr id="0" name=""/>
        <dsp:cNvSpPr/>
      </dsp:nvSpPr>
      <dsp:spPr>
        <a:xfrm>
          <a:off x="2165324" y="1166273"/>
          <a:ext cx="4030524"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622300">
            <a:lnSpc>
              <a:spcPct val="100000"/>
            </a:lnSpc>
            <a:spcBef>
              <a:spcPct val="0"/>
            </a:spcBef>
            <a:spcAft>
              <a:spcPct val="35000"/>
            </a:spcAft>
            <a:buNone/>
          </a:pPr>
          <a:r>
            <a:rPr lang="en-US" sz="1400" kern="1200" dirty="0"/>
            <a:t>Provide hands on, real world, experience with software, simulation, and AI/ML applied to designing next generation enzymatic catalysts.</a:t>
          </a:r>
        </a:p>
      </dsp:txBody>
      <dsp:txXfrm>
        <a:off x="2165324" y="1166273"/>
        <a:ext cx="4030524" cy="863938"/>
      </dsp:txXfrm>
    </dsp:sp>
    <dsp:sp modelId="{4DD85A2E-F034-4453-B05F-85B64EEC1AF6}">
      <dsp:nvSpPr>
        <dsp:cNvPr id="0" name=""/>
        <dsp:cNvSpPr/>
      </dsp:nvSpPr>
      <dsp:spPr>
        <a:xfrm>
          <a:off x="-393854" y="2167578"/>
          <a:ext cx="6713552" cy="863938"/>
        </a:xfrm>
        <a:prstGeom prst="roundRect">
          <a:avLst>
            <a:gd name="adj" fmla="val 10000"/>
          </a:avLst>
        </a:prstGeom>
        <a:solidFill>
          <a:schemeClr val="accent5">
            <a:hueOff val="-8101434"/>
            <a:satOff val="-551"/>
            <a:lumOff val="1307"/>
            <a:alphaOff val="0"/>
          </a:schemeClr>
        </a:solidFill>
        <a:ln>
          <a:noFill/>
        </a:ln>
        <a:effectLst/>
      </dsp:spPr>
      <dsp:style>
        <a:lnRef idx="0">
          <a:scrgbClr r="0" g="0" b="0"/>
        </a:lnRef>
        <a:fillRef idx="1">
          <a:scrgbClr r="0" g="0" b="0"/>
        </a:fillRef>
        <a:effectRef idx="0">
          <a:scrgbClr r="0" g="0" b="0"/>
        </a:effectRef>
        <a:fontRef idx="minor"/>
      </dsp:style>
    </dsp:sp>
    <dsp:sp modelId="{6F6E018B-69A1-4FF1-AEDA-96C54E65FF70}">
      <dsp:nvSpPr>
        <dsp:cNvPr id="0" name=""/>
        <dsp:cNvSpPr/>
      </dsp:nvSpPr>
      <dsp:spPr>
        <a:xfrm>
          <a:off x="-132513" y="2361964"/>
          <a:ext cx="475166" cy="4751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311717-9A55-467D-AAF2-F260AAB64B30}">
      <dsp:nvSpPr>
        <dsp:cNvPr id="0" name=""/>
        <dsp:cNvSpPr/>
      </dsp:nvSpPr>
      <dsp:spPr>
        <a:xfrm>
          <a:off x="603994" y="2167578"/>
          <a:ext cx="3021098"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977900">
            <a:lnSpc>
              <a:spcPct val="100000"/>
            </a:lnSpc>
            <a:spcBef>
              <a:spcPct val="0"/>
            </a:spcBef>
            <a:spcAft>
              <a:spcPct val="35000"/>
            </a:spcAft>
            <a:buNone/>
          </a:pPr>
          <a:r>
            <a:rPr lang="en-US" sz="2200" kern="1200"/>
            <a:t>Provide</a:t>
          </a:r>
        </a:p>
      </dsp:txBody>
      <dsp:txXfrm>
        <a:off x="603994" y="2167578"/>
        <a:ext cx="3021098" cy="863938"/>
      </dsp:txXfrm>
    </dsp:sp>
    <dsp:sp modelId="{A4821169-7989-4988-80BA-D7D651445701}">
      <dsp:nvSpPr>
        <dsp:cNvPr id="0" name=""/>
        <dsp:cNvSpPr/>
      </dsp:nvSpPr>
      <dsp:spPr>
        <a:xfrm>
          <a:off x="2192802" y="2200502"/>
          <a:ext cx="4049723"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711200">
            <a:lnSpc>
              <a:spcPct val="100000"/>
            </a:lnSpc>
            <a:spcBef>
              <a:spcPct val="0"/>
            </a:spcBef>
            <a:spcAft>
              <a:spcPct val="35000"/>
            </a:spcAft>
            <a:buNone/>
          </a:pPr>
          <a:r>
            <a:rPr lang="en-US" sz="1600" kern="1200" dirty="0"/>
            <a:t>Provide research opportunities to undergraduates who may lack such opportunities.</a:t>
          </a:r>
        </a:p>
      </dsp:txBody>
      <dsp:txXfrm>
        <a:off x="2192802" y="2200502"/>
        <a:ext cx="4049723" cy="863938"/>
      </dsp:txXfrm>
    </dsp:sp>
    <dsp:sp modelId="{7884783D-042A-4B33-8F89-E6DBC87B21B6}">
      <dsp:nvSpPr>
        <dsp:cNvPr id="0" name=""/>
        <dsp:cNvSpPr/>
      </dsp:nvSpPr>
      <dsp:spPr>
        <a:xfrm>
          <a:off x="-393854" y="3247501"/>
          <a:ext cx="6713552" cy="863938"/>
        </a:xfrm>
        <a:prstGeom prst="roundRect">
          <a:avLst>
            <a:gd name="adj" fmla="val 10000"/>
          </a:avLst>
        </a:prstGeom>
        <a:solidFill>
          <a:schemeClr val="accent5">
            <a:hueOff val="-12152150"/>
            <a:satOff val="-826"/>
            <a:lumOff val="1961"/>
            <a:alphaOff val="0"/>
          </a:schemeClr>
        </a:solidFill>
        <a:ln>
          <a:noFill/>
        </a:ln>
        <a:effectLst/>
      </dsp:spPr>
      <dsp:style>
        <a:lnRef idx="0">
          <a:scrgbClr r="0" g="0" b="0"/>
        </a:lnRef>
        <a:fillRef idx="1">
          <a:scrgbClr r="0" g="0" b="0"/>
        </a:fillRef>
        <a:effectRef idx="0">
          <a:scrgbClr r="0" g="0" b="0"/>
        </a:effectRef>
        <a:fontRef idx="minor"/>
      </dsp:style>
    </dsp:sp>
    <dsp:sp modelId="{A2F7D1A3-39DF-4B0D-A0C5-76EFB3197CF5}">
      <dsp:nvSpPr>
        <dsp:cNvPr id="0" name=""/>
        <dsp:cNvSpPr/>
      </dsp:nvSpPr>
      <dsp:spPr>
        <a:xfrm>
          <a:off x="-132513" y="3441887"/>
          <a:ext cx="475166" cy="4751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2BA40F-B110-489E-8AF2-1B8358DD36E7}">
      <dsp:nvSpPr>
        <dsp:cNvPr id="0" name=""/>
        <dsp:cNvSpPr/>
      </dsp:nvSpPr>
      <dsp:spPr>
        <a:xfrm>
          <a:off x="603994" y="3247501"/>
          <a:ext cx="3021098"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977900">
            <a:lnSpc>
              <a:spcPct val="100000"/>
            </a:lnSpc>
            <a:spcBef>
              <a:spcPct val="0"/>
            </a:spcBef>
            <a:spcAft>
              <a:spcPct val="35000"/>
            </a:spcAft>
            <a:buNone/>
          </a:pPr>
          <a:r>
            <a:rPr lang="en-US" sz="2200" kern="1200"/>
            <a:t>Provide</a:t>
          </a:r>
        </a:p>
      </dsp:txBody>
      <dsp:txXfrm>
        <a:off x="603994" y="3247501"/>
        <a:ext cx="3021098" cy="863938"/>
      </dsp:txXfrm>
    </dsp:sp>
    <dsp:sp modelId="{1B5DF5B9-A5DF-488F-A583-C3CBEFFBA3A7}">
      <dsp:nvSpPr>
        <dsp:cNvPr id="0" name=""/>
        <dsp:cNvSpPr/>
      </dsp:nvSpPr>
      <dsp:spPr>
        <a:xfrm>
          <a:off x="2279371" y="3214533"/>
          <a:ext cx="4271974"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622300">
            <a:lnSpc>
              <a:spcPct val="100000"/>
            </a:lnSpc>
            <a:spcBef>
              <a:spcPct val="0"/>
            </a:spcBef>
            <a:spcAft>
              <a:spcPct val="35000"/>
            </a:spcAft>
            <a:buNone/>
          </a:pPr>
          <a:r>
            <a:rPr lang="en-US" sz="1400" kern="1200" dirty="0"/>
            <a:t>Provide training on research software best practices to better educate the next generation of computational STEM researchers.</a:t>
          </a:r>
        </a:p>
      </dsp:txBody>
      <dsp:txXfrm>
        <a:off x="2279371" y="3214533"/>
        <a:ext cx="4271974" cy="86393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410F-4AC0-9A9F-57E4-09E86899BE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FC8145-2F44-3E77-BFD7-BA1E20E71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84233-B7DA-5575-B31A-470B58EAE1CD}"/>
              </a:ext>
            </a:extLst>
          </p:cNvPr>
          <p:cNvSpPr>
            <a:spLocks noGrp="1"/>
          </p:cNvSpPr>
          <p:nvPr>
            <p:ph type="dt" sz="half" idx="10"/>
          </p:nvPr>
        </p:nvSpPr>
        <p:spPr/>
        <p:txBody>
          <a:bodyPr/>
          <a:lstStyle/>
          <a:p>
            <a:fld id="{1FF1E71B-8B88-F94F-B6C0-1FB0AA595C10}" type="datetimeFigureOut">
              <a:rPr lang="en-US" smtClean="0"/>
              <a:t>5/9/25</a:t>
            </a:fld>
            <a:endParaRPr lang="en-US"/>
          </a:p>
        </p:txBody>
      </p:sp>
      <p:sp>
        <p:nvSpPr>
          <p:cNvPr id="5" name="Footer Placeholder 4">
            <a:extLst>
              <a:ext uri="{FF2B5EF4-FFF2-40B4-BE49-F238E27FC236}">
                <a16:creationId xmlns:a16="http://schemas.microsoft.com/office/drawing/2014/main" id="{D3A3C2BE-D1F7-92C6-8131-133F058D1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E7D26-18CC-B16D-A361-36FBF6D749AA}"/>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4293592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10F3-AD54-3508-6FF7-6169527CE6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27138A-9343-A044-9FB0-3A9A8C22D4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41C1D8-6BB8-3091-A61F-8FD729732650}"/>
              </a:ext>
            </a:extLst>
          </p:cNvPr>
          <p:cNvSpPr>
            <a:spLocks noGrp="1"/>
          </p:cNvSpPr>
          <p:nvPr>
            <p:ph type="dt" sz="half" idx="10"/>
          </p:nvPr>
        </p:nvSpPr>
        <p:spPr/>
        <p:txBody>
          <a:bodyPr/>
          <a:lstStyle/>
          <a:p>
            <a:fld id="{1FF1E71B-8B88-F94F-B6C0-1FB0AA595C10}" type="datetimeFigureOut">
              <a:rPr lang="en-US" smtClean="0"/>
              <a:t>5/9/25</a:t>
            </a:fld>
            <a:endParaRPr lang="en-US"/>
          </a:p>
        </p:txBody>
      </p:sp>
      <p:sp>
        <p:nvSpPr>
          <p:cNvPr id="5" name="Footer Placeholder 4">
            <a:extLst>
              <a:ext uri="{FF2B5EF4-FFF2-40B4-BE49-F238E27FC236}">
                <a16:creationId xmlns:a16="http://schemas.microsoft.com/office/drawing/2014/main" id="{CBA5115C-254C-C481-F3A2-85C05A769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BF64C-30AA-D56B-3E65-9045E696A09E}"/>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725907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2AA56-AA85-6DAF-0151-B50AF530EC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46C714-3F04-08EA-D447-959D98044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DA4BB-306D-AA4C-0E38-791CDCB8AD70}"/>
              </a:ext>
            </a:extLst>
          </p:cNvPr>
          <p:cNvSpPr>
            <a:spLocks noGrp="1"/>
          </p:cNvSpPr>
          <p:nvPr>
            <p:ph type="dt" sz="half" idx="10"/>
          </p:nvPr>
        </p:nvSpPr>
        <p:spPr/>
        <p:txBody>
          <a:bodyPr/>
          <a:lstStyle/>
          <a:p>
            <a:fld id="{1FF1E71B-8B88-F94F-B6C0-1FB0AA595C10}" type="datetimeFigureOut">
              <a:rPr lang="en-US" smtClean="0"/>
              <a:t>5/9/25</a:t>
            </a:fld>
            <a:endParaRPr lang="en-US"/>
          </a:p>
        </p:txBody>
      </p:sp>
      <p:sp>
        <p:nvSpPr>
          <p:cNvPr id="5" name="Footer Placeholder 4">
            <a:extLst>
              <a:ext uri="{FF2B5EF4-FFF2-40B4-BE49-F238E27FC236}">
                <a16:creationId xmlns:a16="http://schemas.microsoft.com/office/drawing/2014/main" id="{2228CEAF-817F-5095-DDE8-0298791F0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CB3DD-C8A6-F2BE-8B35-5CFAAB3E7DD2}"/>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3785897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2076-682D-F0C8-CC0E-B5A044E3B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84FEF-71CE-BDE3-A4DE-0E27B018CF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58BBD-33B5-40EE-71B7-96BDB6736730}"/>
              </a:ext>
            </a:extLst>
          </p:cNvPr>
          <p:cNvSpPr>
            <a:spLocks noGrp="1"/>
          </p:cNvSpPr>
          <p:nvPr>
            <p:ph type="dt" sz="half" idx="10"/>
          </p:nvPr>
        </p:nvSpPr>
        <p:spPr/>
        <p:txBody>
          <a:bodyPr/>
          <a:lstStyle/>
          <a:p>
            <a:fld id="{1FF1E71B-8B88-F94F-B6C0-1FB0AA595C10}" type="datetimeFigureOut">
              <a:rPr lang="en-US" smtClean="0"/>
              <a:t>5/9/25</a:t>
            </a:fld>
            <a:endParaRPr lang="en-US"/>
          </a:p>
        </p:txBody>
      </p:sp>
      <p:sp>
        <p:nvSpPr>
          <p:cNvPr id="5" name="Footer Placeholder 4">
            <a:extLst>
              <a:ext uri="{FF2B5EF4-FFF2-40B4-BE49-F238E27FC236}">
                <a16:creationId xmlns:a16="http://schemas.microsoft.com/office/drawing/2014/main" id="{4359914A-8D56-DA28-32BD-72A2F359D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A1699-BBB5-3496-D8E2-6BE3F3A0A837}"/>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316718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6694-EF6E-97DA-6F6F-69A8F3A15F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22F180-B2BE-EAA6-FE6C-08AAC498DD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446F0-6F9F-A18B-19E3-B3E67A2DCD41}"/>
              </a:ext>
            </a:extLst>
          </p:cNvPr>
          <p:cNvSpPr>
            <a:spLocks noGrp="1"/>
          </p:cNvSpPr>
          <p:nvPr>
            <p:ph type="dt" sz="half" idx="10"/>
          </p:nvPr>
        </p:nvSpPr>
        <p:spPr/>
        <p:txBody>
          <a:bodyPr/>
          <a:lstStyle/>
          <a:p>
            <a:fld id="{1FF1E71B-8B88-F94F-B6C0-1FB0AA595C10}" type="datetimeFigureOut">
              <a:rPr lang="en-US" smtClean="0"/>
              <a:t>5/9/25</a:t>
            </a:fld>
            <a:endParaRPr lang="en-US"/>
          </a:p>
        </p:txBody>
      </p:sp>
      <p:sp>
        <p:nvSpPr>
          <p:cNvPr id="5" name="Footer Placeholder 4">
            <a:extLst>
              <a:ext uri="{FF2B5EF4-FFF2-40B4-BE49-F238E27FC236}">
                <a16:creationId xmlns:a16="http://schemas.microsoft.com/office/drawing/2014/main" id="{AC5D7121-9D9D-ACB6-2E0A-84A22A44F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95ABB-9F5D-A8AD-E118-3EF26AC14C16}"/>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1563044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E9AC-7773-3F26-4E11-50A49BA16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C66FEF-0D5D-90E0-C380-47C5948F2C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8FD1FD-026E-0A83-CED2-E79FB4C87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5A34A0-342F-19ED-6212-BBB75FFBC44E}"/>
              </a:ext>
            </a:extLst>
          </p:cNvPr>
          <p:cNvSpPr>
            <a:spLocks noGrp="1"/>
          </p:cNvSpPr>
          <p:nvPr>
            <p:ph type="dt" sz="half" idx="10"/>
          </p:nvPr>
        </p:nvSpPr>
        <p:spPr/>
        <p:txBody>
          <a:bodyPr/>
          <a:lstStyle/>
          <a:p>
            <a:fld id="{1FF1E71B-8B88-F94F-B6C0-1FB0AA595C10}" type="datetimeFigureOut">
              <a:rPr lang="en-US" smtClean="0"/>
              <a:t>5/9/25</a:t>
            </a:fld>
            <a:endParaRPr lang="en-US"/>
          </a:p>
        </p:txBody>
      </p:sp>
      <p:sp>
        <p:nvSpPr>
          <p:cNvPr id="6" name="Footer Placeholder 5">
            <a:extLst>
              <a:ext uri="{FF2B5EF4-FFF2-40B4-BE49-F238E27FC236}">
                <a16:creationId xmlns:a16="http://schemas.microsoft.com/office/drawing/2014/main" id="{0EC20331-3005-516B-1DE7-1BDE2C9AF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F509F1-93E7-CFE3-B984-068BEEF075E3}"/>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427602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D47B-9DCE-2636-2443-6B5A774647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C4E4B7-68DE-8876-A0B9-BC8EDFC43F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60FBB0-5686-04C7-9439-6834AA7872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BF26EE-7FD7-CBCD-A523-4A121B306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AF241B-BE7B-4AFE-E892-B9FF38C7A3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3477DB-603F-8DB7-2C47-C36302AC503E}"/>
              </a:ext>
            </a:extLst>
          </p:cNvPr>
          <p:cNvSpPr>
            <a:spLocks noGrp="1"/>
          </p:cNvSpPr>
          <p:nvPr>
            <p:ph type="dt" sz="half" idx="10"/>
          </p:nvPr>
        </p:nvSpPr>
        <p:spPr/>
        <p:txBody>
          <a:bodyPr/>
          <a:lstStyle/>
          <a:p>
            <a:fld id="{1FF1E71B-8B88-F94F-B6C0-1FB0AA595C10}" type="datetimeFigureOut">
              <a:rPr lang="en-US" smtClean="0"/>
              <a:t>5/9/25</a:t>
            </a:fld>
            <a:endParaRPr lang="en-US"/>
          </a:p>
        </p:txBody>
      </p:sp>
      <p:sp>
        <p:nvSpPr>
          <p:cNvPr id="8" name="Footer Placeholder 7">
            <a:extLst>
              <a:ext uri="{FF2B5EF4-FFF2-40B4-BE49-F238E27FC236}">
                <a16:creationId xmlns:a16="http://schemas.microsoft.com/office/drawing/2014/main" id="{04CCDB8A-07D2-C873-B102-7D0F25A7A7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BC4DA4-1017-8822-1699-92F540715693}"/>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630206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B1D5-7DAD-2117-807E-E3F1DDCC1F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75505A-509F-0479-8384-2831A955841C}"/>
              </a:ext>
            </a:extLst>
          </p:cNvPr>
          <p:cNvSpPr>
            <a:spLocks noGrp="1"/>
          </p:cNvSpPr>
          <p:nvPr>
            <p:ph type="dt" sz="half" idx="10"/>
          </p:nvPr>
        </p:nvSpPr>
        <p:spPr/>
        <p:txBody>
          <a:bodyPr/>
          <a:lstStyle/>
          <a:p>
            <a:fld id="{1FF1E71B-8B88-F94F-B6C0-1FB0AA595C10}" type="datetimeFigureOut">
              <a:rPr lang="en-US" smtClean="0"/>
              <a:t>5/9/25</a:t>
            </a:fld>
            <a:endParaRPr lang="en-US"/>
          </a:p>
        </p:txBody>
      </p:sp>
      <p:sp>
        <p:nvSpPr>
          <p:cNvPr id="4" name="Footer Placeholder 3">
            <a:extLst>
              <a:ext uri="{FF2B5EF4-FFF2-40B4-BE49-F238E27FC236}">
                <a16:creationId xmlns:a16="http://schemas.microsoft.com/office/drawing/2014/main" id="{219AE8E1-1030-6C15-C87E-DA63061ABB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83A64D-1180-45A4-6771-DE7AC24194CA}"/>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1360265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C9957-5123-BCC6-40B1-E65CAB5C0BC4}"/>
              </a:ext>
            </a:extLst>
          </p:cNvPr>
          <p:cNvSpPr>
            <a:spLocks noGrp="1"/>
          </p:cNvSpPr>
          <p:nvPr>
            <p:ph type="dt" sz="half" idx="10"/>
          </p:nvPr>
        </p:nvSpPr>
        <p:spPr/>
        <p:txBody>
          <a:bodyPr/>
          <a:lstStyle/>
          <a:p>
            <a:fld id="{1FF1E71B-8B88-F94F-B6C0-1FB0AA595C10}" type="datetimeFigureOut">
              <a:rPr lang="en-US" smtClean="0"/>
              <a:t>5/9/25</a:t>
            </a:fld>
            <a:endParaRPr lang="en-US"/>
          </a:p>
        </p:txBody>
      </p:sp>
      <p:sp>
        <p:nvSpPr>
          <p:cNvPr id="3" name="Footer Placeholder 2">
            <a:extLst>
              <a:ext uri="{FF2B5EF4-FFF2-40B4-BE49-F238E27FC236}">
                <a16:creationId xmlns:a16="http://schemas.microsoft.com/office/drawing/2014/main" id="{383CBFE6-B092-3CCE-D3E6-A187CF8686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E2D249-6081-2BC3-D5B7-B57492D71EE6}"/>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319929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1186-D762-95F0-33B0-4DD5082E99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A0A5B4-43F8-1348-DEF0-70D7FC8067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00576A-7F50-27EF-E9B8-351332E36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21A26D-EC5B-DD17-5113-EC054062F17E}"/>
              </a:ext>
            </a:extLst>
          </p:cNvPr>
          <p:cNvSpPr>
            <a:spLocks noGrp="1"/>
          </p:cNvSpPr>
          <p:nvPr>
            <p:ph type="dt" sz="half" idx="10"/>
          </p:nvPr>
        </p:nvSpPr>
        <p:spPr/>
        <p:txBody>
          <a:bodyPr/>
          <a:lstStyle/>
          <a:p>
            <a:fld id="{1FF1E71B-8B88-F94F-B6C0-1FB0AA595C10}" type="datetimeFigureOut">
              <a:rPr lang="en-US" smtClean="0"/>
              <a:t>5/9/25</a:t>
            </a:fld>
            <a:endParaRPr lang="en-US"/>
          </a:p>
        </p:txBody>
      </p:sp>
      <p:sp>
        <p:nvSpPr>
          <p:cNvPr id="6" name="Footer Placeholder 5">
            <a:extLst>
              <a:ext uri="{FF2B5EF4-FFF2-40B4-BE49-F238E27FC236}">
                <a16:creationId xmlns:a16="http://schemas.microsoft.com/office/drawing/2014/main" id="{7B0BE649-5C39-EF96-C86D-A45BDAB5F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10A575-31FA-08C0-6428-7E9856846C29}"/>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1310957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5DA5-E7C6-8089-AA87-9B192885A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7A8556-ECAB-96CD-7461-8A33B634B5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3062DC-CC94-4506-5497-D7E5278A8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0EB022-A0E9-770A-49DA-21324484DEFA}"/>
              </a:ext>
            </a:extLst>
          </p:cNvPr>
          <p:cNvSpPr>
            <a:spLocks noGrp="1"/>
          </p:cNvSpPr>
          <p:nvPr>
            <p:ph type="dt" sz="half" idx="10"/>
          </p:nvPr>
        </p:nvSpPr>
        <p:spPr/>
        <p:txBody>
          <a:bodyPr/>
          <a:lstStyle/>
          <a:p>
            <a:fld id="{1FF1E71B-8B88-F94F-B6C0-1FB0AA595C10}" type="datetimeFigureOut">
              <a:rPr lang="en-US" smtClean="0"/>
              <a:t>5/9/25</a:t>
            </a:fld>
            <a:endParaRPr lang="en-US"/>
          </a:p>
        </p:txBody>
      </p:sp>
      <p:sp>
        <p:nvSpPr>
          <p:cNvPr id="6" name="Footer Placeholder 5">
            <a:extLst>
              <a:ext uri="{FF2B5EF4-FFF2-40B4-BE49-F238E27FC236}">
                <a16:creationId xmlns:a16="http://schemas.microsoft.com/office/drawing/2014/main" id="{F97DA99C-8E1D-E834-FAA4-E96EB2A4D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30860-D34E-B763-9C9E-0D0F9EB3C570}"/>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681259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FE1F30-8A86-6B98-1551-A992F4E248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5E2F89-1A09-FEF4-CF21-526623583F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9E388-A486-50E9-0D3D-8F142FC0FD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F1E71B-8B88-F94F-B6C0-1FB0AA595C10}" type="datetimeFigureOut">
              <a:rPr lang="en-US" smtClean="0"/>
              <a:t>5/9/25</a:t>
            </a:fld>
            <a:endParaRPr lang="en-US"/>
          </a:p>
        </p:txBody>
      </p:sp>
      <p:sp>
        <p:nvSpPr>
          <p:cNvPr id="5" name="Footer Placeholder 4">
            <a:extLst>
              <a:ext uri="{FF2B5EF4-FFF2-40B4-BE49-F238E27FC236}">
                <a16:creationId xmlns:a16="http://schemas.microsoft.com/office/drawing/2014/main" id="{3F713421-63AB-D46A-1529-F9F28E608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6E9751-4A78-B1A0-316B-5276C0958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CB71B7-BFB6-2649-9140-9CE7F674827B}" type="slidenum">
              <a:rPr lang="en-US" smtClean="0"/>
              <a:t>‹#›</a:t>
            </a:fld>
            <a:endParaRPr lang="en-US"/>
          </a:p>
        </p:txBody>
      </p:sp>
    </p:spTree>
    <p:extLst>
      <p:ext uri="{BB962C8B-B14F-4D97-AF65-F5344CB8AC3E}">
        <p14:creationId xmlns:p14="http://schemas.microsoft.com/office/powerpoint/2010/main" val="3977616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rrichard@iastate.edu" TargetMode="External"/><Relationship Id="rId2" Type="http://schemas.openxmlformats.org/officeDocument/2006/relationships/hyperlink" Target="mailto:twindus@iastate.edu"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simcodes-isu.github.io/calenda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olicy.iastate.edu/ITacceptableuse" TargetMode="External"/><Relationship Id="rId2" Type="http://schemas.openxmlformats.org/officeDocument/2006/relationships/hyperlink" Target="https://www.ameslab.gov/sites/default/files/inline-files/Form%2048400.019%20Rev%209%20IT%20Network%20Rules%20of%20Behavior.pdf"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olice.iastate.edu/crimes-and-reporting/dashboards" TargetMode="External"/><Relationship Id="rId2" Type="http://schemas.openxmlformats.org/officeDocument/2006/relationships/hyperlink" Target="https://www.housing.iastate.edu/wp-content/uploads/2023/05/DOR-Conduct-Policies-2023-2024_FINAL-1.pdf" TargetMode="Externa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imcodes-isu.github.io/about/policies/"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psicode.org/posts/psi4education/" TargetMode="External"/><Relationship Id="rId3" Type="http://schemas.openxmlformats.org/officeDocument/2006/relationships/hyperlink" Target="http://education.molssi.org/resources.html#programming" TargetMode="External"/><Relationship Id="rId7" Type="http://schemas.openxmlformats.org/officeDocument/2006/relationships/hyperlink" Target="http://education.molssi.org/resources.html#molecular-modeling" TargetMode="Externa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s://www.geeksforgeeks.org/" TargetMode="External"/><Relationship Id="rId5" Type="http://schemas.openxmlformats.org/officeDocument/2006/relationships/hyperlink" Target="https://stackoverflow.com/" TargetMode="External"/><Relationship Id="rId10" Type="http://schemas.openxmlformats.org/officeDocument/2006/relationships/hyperlink" Target="https://dmol.pub/intro.html" TargetMode="External"/><Relationship Id="rId4" Type="http://schemas.openxmlformats.org/officeDocument/2006/relationships/hyperlink" Target="http://education.molssi.org/resources.html#software-development" TargetMode="External"/><Relationship Id="rId9" Type="http://schemas.openxmlformats.org/officeDocument/2006/relationships/hyperlink" Target="http://education.molssi.org/resources.html#machine-learni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9881917-1739-B3DF-1540-7891ADA30779}"/>
              </a:ext>
            </a:extLst>
          </p:cNvPr>
          <p:cNvSpPr>
            <a:spLocks noGrp="1"/>
          </p:cNvSpPr>
          <p:nvPr>
            <p:ph type="ctrTitle"/>
          </p:nvPr>
        </p:nvSpPr>
        <p:spPr>
          <a:xfrm>
            <a:off x="1524000" y="929452"/>
            <a:ext cx="9144000" cy="2526738"/>
          </a:xfrm>
        </p:spPr>
        <p:txBody>
          <a:bodyPr>
            <a:normAutofit/>
          </a:bodyPr>
          <a:lstStyle/>
          <a:p>
            <a:r>
              <a:rPr lang="en-US" sz="6600">
                <a:solidFill>
                  <a:srgbClr val="FFFFFF"/>
                </a:solidFill>
              </a:rPr>
              <a:t>SIMCODES Orientation</a:t>
            </a:r>
          </a:p>
        </p:txBody>
      </p:sp>
      <p:sp>
        <p:nvSpPr>
          <p:cNvPr id="3" name="Subtitle 2">
            <a:extLst>
              <a:ext uri="{FF2B5EF4-FFF2-40B4-BE49-F238E27FC236}">
                <a16:creationId xmlns:a16="http://schemas.microsoft.com/office/drawing/2014/main" id="{74DD6190-218C-492C-1480-AB5C71E1DC03}"/>
              </a:ext>
            </a:extLst>
          </p:cNvPr>
          <p:cNvSpPr>
            <a:spLocks noGrp="1"/>
          </p:cNvSpPr>
          <p:nvPr>
            <p:ph type="subTitle" idx="1"/>
          </p:nvPr>
        </p:nvSpPr>
        <p:spPr>
          <a:xfrm>
            <a:off x="1524000" y="3695230"/>
            <a:ext cx="9144000" cy="1626541"/>
          </a:xfrm>
        </p:spPr>
        <p:txBody>
          <a:bodyPr>
            <a:normAutofit/>
          </a:bodyPr>
          <a:lstStyle/>
          <a:p>
            <a:r>
              <a:rPr lang="en-US">
                <a:solidFill>
                  <a:srgbClr val="FFFFFF"/>
                </a:solidFill>
              </a:rPr>
              <a:t>Ryan M. Richard</a:t>
            </a:r>
          </a:p>
          <a:p>
            <a:r>
              <a:rPr lang="en-US">
                <a:solidFill>
                  <a:srgbClr val="FFFFFF"/>
                </a:solidFill>
              </a:rPr>
              <a:t>Ames National Laboratory and Iowa State University</a:t>
            </a:r>
          </a:p>
        </p:txBody>
      </p:sp>
      <p:sp>
        <p:nvSpPr>
          <p:cNvPr id="12"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96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9A060-21F4-7BC6-558C-8D84F3853C8F}"/>
              </a:ext>
            </a:extLst>
          </p:cNvPr>
          <p:cNvSpPr>
            <a:spLocks noGrp="1"/>
          </p:cNvSpPr>
          <p:nvPr>
            <p:ph type="title"/>
          </p:nvPr>
        </p:nvSpPr>
        <p:spPr>
          <a:xfrm>
            <a:off x="640080" y="325369"/>
            <a:ext cx="4368602" cy="1956841"/>
          </a:xfrm>
        </p:spPr>
        <p:txBody>
          <a:bodyPr anchor="b">
            <a:normAutofit/>
          </a:bodyPr>
          <a:lstStyle/>
          <a:p>
            <a:r>
              <a:rPr lang="en-US" sz="5400"/>
              <a:t>Deliverables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47774D32-C8A0-1C13-56A8-9094BBDB0B60}"/>
              </a:ext>
            </a:extLst>
          </p:cNvPr>
          <p:cNvSpPr>
            <a:spLocks noGrp="1"/>
          </p:cNvSpPr>
          <p:nvPr>
            <p:ph idx="1"/>
          </p:nvPr>
        </p:nvSpPr>
        <p:spPr>
          <a:xfrm>
            <a:off x="640080" y="2872899"/>
            <a:ext cx="6129898" cy="3320668"/>
          </a:xfrm>
        </p:spPr>
        <p:txBody>
          <a:bodyPr>
            <a:normAutofit/>
          </a:bodyPr>
          <a:lstStyle/>
          <a:p>
            <a:r>
              <a:rPr lang="en-US" sz="2000" dirty="0"/>
              <a:t>There will be a midterm presentation June 10.</a:t>
            </a:r>
          </a:p>
          <a:p>
            <a:pPr lvl="1"/>
            <a:r>
              <a:rPr lang="en-US" sz="2000" dirty="0"/>
              <a:t>10-15 minute presentation on your research so far and what you still want to accomplish.</a:t>
            </a:r>
          </a:p>
          <a:p>
            <a:pPr lvl="1"/>
            <a:r>
              <a:rPr lang="en-US" sz="2000" dirty="0"/>
              <a:t>Opportunity to practice presenting and to better understand what your colleagues are doing.</a:t>
            </a:r>
          </a:p>
          <a:p>
            <a:r>
              <a:rPr lang="en-US" sz="2000" dirty="0"/>
              <a:t>There will be a poster presentation August 1.</a:t>
            </a:r>
          </a:p>
          <a:p>
            <a:pPr lvl="1"/>
            <a:r>
              <a:rPr lang="en-US" sz="2000" dirty="0"/>
              <a:t>All students must present a poster.</a:t>
            </a:r>
          </a:p>
          <a:p>
            <a:r>
              <a:rPr lang="en-US" sz="2000" dirty="0"/>
              <a:t>There is no obligation to publish results (but we hope you get to!).</a:t>
            </a:r>
          </a:p>
        </p:txBody>
      </p:sp>
      <p:pic>
        <p:nvPicPr>
          <p:cNvPr id="5" name="Picture 4" descr="Periodic table illustration">
            <a:extLst>
              <a:ext uri="{FF2B5EF4-FFF2-40B4-BE49-F238E27FC236}">
                <a16:creationId xmlns:a16="http://schemas.microsoft.com/office/drawing/2014/main" id="{92951616-28D2-33A4-5C42-979B6FA21BE9}"/>
              </a:ext>
            </a:extLst>
          </p:cNvPr>
          <p:cNvPicPr>
            <a:picLocks noChangeAspect="1"/>
          </p:cNvPicPr>
          <p:nvPr/>
        </p:nvPicPr>
        <p:blipFill>
          <a:blip r:embed="rId2"/>
          <a:srcRect b="303"/>
          <a:stretch/>
        </p:blipFill>
        <p:spPr>
          <a:xfrm>
            <a:off x="6771503" y="10"/>
            <a:ext cx="541897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47383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A53BF0-5743-637C-6AE0-87FC0A7F38FB}"/>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Safety</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4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626DB-D394-4B27-12D0-89F4D850D0CD}"/>
              </a:ext>
            </a:extLst>
          </p:cNvPr>
          <p:cNvSpPr>
            <a:spLocks noGrp="1"/>
          </p:cNvSpPr>
          <p:nvPr>
            <p:ph type="title"/>
          </p:nvPr>
        </p:nvSpPr>
        <p:spPr>
          <a:xfrm>
            <a:off x="572493" y="238539"/>
            <a:ext cx="11018520" cy="1434415"/>
          </a:xfrm>
        </p:spPr>
        <p:txBody>
          <a:bodyPr anchor="b">
            <a:normAutofit/>
          </a:bodyPr>
          <a:lstStyle/>
          <a:p>
            <a:r>
              <a:rPr lang="en-US" sz="5400"/>
              <a:t>General Safety</a:t>
            </a:r>
          </a:p>
        </p:txBody>
      </p:sp>
      <p:sp>
        <p:nvSpPr>
          <p:cNvPr id="103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E2A848-405E-7DA7-9884-188B45B98007}"/>
              </a:ext>
            </a:extLst>
          </p:cNvPr>
          <p:cNvSpPr>
            <a:spLocks noGrp="1"/>
          </p:cNvSpPr>
          <p:nvPr>
            <p:ph idx="1"/>
          </p:nvPr>
        </p:nvSpPr>
        <p:spPr>
          <a:xfrm>
            <a:off x="572493" y="2071316"/>
            <a:ext cx="6713552" cy="4119172"/>
          </a:xfrm>
        </p:spPr>
        <p:txBody>
          <a:bodyPr anchor="t">
            <a:normAutofit/>
          </a:bodyPr>
          <a:lstStyle/>
          <a:p>
            <a:r>
              <a:rPr lang="en-US" sz="1900" dirty="0"/>
              <a:t>We take safety very seriously!!!</a:t>
            </a:r>
          </a:p>
          <a:p>
            <a:pPr lvl="1"/>
            <a:r>
              <a:rPr lang="en-US" sz="1900" dirty="0"/>
              <a:t>You MUST comply with all safety instructions and alarms.</a:t>
            </a:r>
          </a:p>
          <a:p>
            <a:pPr lvl="1"/>
            <a:r>
              <a:rPr lang="en-US" sz="1900" dirty="0"/>
              <a:t>If you are unsure how to do something safely, ask!</a:t>
            </a:r>
          </a:p>
          <a:p>
            <a:pPr lvl="1"/>
            <a:r>
              <a:rPr lang="en-US" sz="1900" dirty="0"/>
              <a:t>AMES and ISU know there are a lot of visitors on campus for the summer, i.e., expect there to be drills to test that I did my job.</a:t>
            </a:r>
          </a:p>
          <a:p>
            <a:r>
              <a:rPr lang="en-US" sz="1900" dirty="0"/>
              <a:t>For emergencies call 911.</a:t>
            </a:r>
          </a:p>
          <a:p>
            <a:r>
              <a:rPr lang="en-US" sz="1900" dirty="0"/>
              <a:t>For non-emergencies:</a:t>
            </a:r>
          </a:p>
          <a:p>
            <a:pPr lvl="1"/>
            <a:r>
              <a:rPr lang="en-US" sz="1900" dirty="0"/>
              <a:t>In ISU spaces call ISU Police: 515-294-4428 (</a:t>
            </a:r>
            <a:r>
              <a:rPr lang="en-US" sz="1900" dirty="0" err="1"/>
              <a:t>dpsinfo@iastate.edu</a:t>
            </a:r>
            <a:r>
              <a:rPr lang="en-US" sz="1900" dirty="0"/>
              <a:t>)</a:t>
            </a:r>
          </a:p>
          <a:p>
            <a:pPr lvl="1"/>
            <a:r>
              <a:rPr lang="en-US" sz="1900" dirty="0"/>
              <a:t>In AMES spaces call guards: 515-294-3483 (</a:t>
            </a:r>
            <a:r>
              <a:rPr lang="en-US" sz="1900" dirty="0" err="1"/>
              <a:t>guards@ameslab.gov</a:t>
            </a:r>
            <a:r>
              <a:rPr lang="en-US" sz="1900" dirty="0"/>
              <a:t>)</a:t>
            </a:r>
          </a:p>
        </p:txBody>
      </p:sp>
      <p:pic>
        <p:nvPicPr>
          <p:cNvPr id="1028" name="Picture 4" descr="The IT Crowd - Emergency Number | 0118 999 881 999 119 725... | By All 4">
            <a:extLst>
              <a:ext uri="{FF2B5EF4-FFF2-40B4-BE49-F238E27FC236}">
                <a16:creationId xmlns:a16="http://schemas.microsoft.com/office/drawing/2014/main" id="{7D59B992-5A3D-96CD-83A4-1319D77BE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2" r="3158" b="-5"/>
          <a:stretch/>
        </p:blipFill>
        <p:spPr bwMode="auto">
          <a:xfrm>
            <a:off x="7678443" y="1821482"/>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F6975B-7257-6711-E370-490BD2837CDE}"/>
              </a:ext>
            </a:extLst>
          </p:cNvPr>
          <p:cNvSpPr txBox="1"/>
          <p:nvPr/>
        </p:nvSpPr>
        <p:spPr>
          <a:xfrm>
            <a:off x="7678444" y="6041663"/>
            <a:ext cx="3941064" cy="584775"/>
          </a:xfrm>
          <a:prstGeom prst="rect">
            <a:avLst/>
          </a:prstGeom>
          <a:noFill/>
        </p:spPr>
        <p:txBody>
          <a:bodyPr wrap="square" rtlCol="0">
            <a:spAutoFit/>
          </a:bodyPr>
          <a:lstStyle/>
          <a:p>
            <a:r>
              <a:rPr lang="en-US" sz="1600" dirty="0"/>
              <a:t>(This is a meme. 911 is the only emergency number you will need.)</a:t>
            </a:r>
          </a:p>
        </p:txBody>
      </p:sp>
    </p:spTree>
    <p:extLst>
      <p:ext uri="{BB962C8B-B14F-4D97-AF65-F5344CB8AC3E}">
        <p14:creationId xmlns:p14="http://schemas.microsoft.com/office/powerpoint/2010/main" val="3664144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65924-B3BA-3836-E84F-81DBA5048777}"/>
              </a:ext>
            </a:extLst>
          </p:cNvPr>
          <p:cNvSpPr>
            <a:spLocks noGrp="1"/>
          </p:cNvSpPr>
          <p:nvPr>
            <p:ph type="title"/>
          </p:nvPr>
        </p:nvSpPr>
        <p:spPr>
          <a:xfrm>
            <a:off x="572493" y="238539"/>
            <a:ext cx="11018520" cy="1434415"/>
          </a:xfrm>
        </p:spPr>
        <p:txBody>
          <a:bodyPr anchor="b">
            <a:normAutofit/>
          </a:bodyPr>
          <a:lstStyle/>
          <a:p>
            <a:r>
              <a:rPr lang="en-US" sz="5400" dirty="0"/>
              <a:t>Fire</a:t>
            </a:r>
          </a:p>
        </p:txBody>
      </p:sp>
      <p:sp>
        <p:nvSpPr>
          <p:cNvPr id="308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E63CE0-1B3E-3CFA-D0A7-1DFD44CB4B16}"/>
              </a:ext>
            </a:extLst>
          </p:cNvPr>
          <p:cNvSpPr>
            <a:spLocks noGrp="1"/>
          </p:cNvSpPr>
          <p:nvPr>
            <p:ph idx="1"/>
          </p:nvPr>
        </p:nvSpPr>
        <p:spPr>
          <a:xfrm>
            <a:off x="572493" y="2071316"/>
            <a:ext cx="6713552" cy="4119172"/>
          </a:xfrm>
        </p:spPr>
        <p:txBody>
          <a:bodyPr anchor="t">
            <a:normAutofit/>
          </a:bodyPr>
          <a:lstStyle/>
          <a:p>
            <a:r>
              <a:rPr lang="en-US" sz="2200" dirty="0"/>
              <a:t>If you spot a fire:</a:t>
            </a:r>
          </a:p>
          <a:p>
            <a:pPr lvl="1"/>
            <a:r>
              <a:rPr lang="en-US" sz="2200" dirty="0"/>
              <a:t>Attempt to </a:t>
            </a:r>
            <a:r>
              <a:rPr lang="en-US" sz="2200" u="sng" dirty="0"/>
              <a:t>fight the fire only if you are trained</a:t>
            </a:r>
            <a:r>
              <a:rPr lang="en-US" sz="2200" dirty="0"/>
              <a:t> (and only if it is still small).</a:t>
            </a:r>
          </a:p>
          <a:p>
            <a:pPr lvl="1"/>
            <a:r>
              <a:rPr lang="en-US" sz="2200" dirty="0"/>
              <a:t>If you can not control the fire, and the alarm has not been activated, pull a fire alarm and evacuate.</a:t>
            </a:r>
          </a:p>
          <a:p>
            <a:r>
              <a:rPr lang="en-US" sz="2200" dirty="0"/>
              <a:t>If the fire alarm in your building goes off immediately evacuate via the closest non-blocked exit.</a:t>
            </a:r>
          </a:p>
          <a:p>
            <a:pPr lvl="1"/>
            <a:r>
              <a:rPr lang="en-US" sz="2200" dirty="0"/>
              <a:t>Leave all belongings behind.</a:t>
            </a:r>
          </a:p>
          <a:p>
            <a:pPr lvl="1"/>
            <a:r>
              <a:rPr lang="en-US" sz="2200" dirty="0"/>
              <a:t>Close doors on your way out, if you can, but your safety comes first!</a:t>
            </a:r>
            <a:endParaRPr lang="en-US" sz="2600" dirty="0"/>
          </a:p>
          <a:p>
            <a:pPr lvl="1"/>
            <a:endParaRPr lang="en-US" sz="2200" dirty="0"/>
          </a:p>
        </p:txBody>
      </p:sp>
      <p:pic>
        <p:nvPicPr>
          <p:cNvPr id="3074" name="Picture 2" descr="Meme: &quot;Everything is fine...&quot; - All Templates - Meme-arsenal.com">
            <a:extLst>
              <a:ext uri="{FF2B5EF4-FFF2-40B4-BE49-F238E27FC236}">
                <a16:creationId xmlns:a16="http://schemas.microsoft.com/office/drawing/2014/main" id="{17745F87-6CD3-8858-8771-089B298E45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81" r="18113" b="2"/>
          <a:stretch/>
        </p:blipFill>
        <p:spPr bwMode="auto">
          <a:xfrm>
            <a:off x="7441553" y="1812639"/>
            <a:ext cx="4177954" cy="40965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4AA364-CD41-4E3E-39A1-CDF191C881A0}"/>
              </a:ext>
            </a:extLst>
          </p:cNvPr>
          <p:cNvSpPr txBox="1"/>
          <p:nvPr/>
        </p:nvSpPr>
        <p:spPr>
          <a:xfrm>
            <a:off x="7441553" y="5978947"/>
            <a:ext cx="4285009" cy="615553"/>
          </a:xfrm>
          <a:prstGeom prst="rect">
            <a:avLst/>
          </a:prstGeom>
          <a:noFill/>
        </p:spPr>
        <p:txBody>
          <a:bodyPr wrap="square" rtlCol="0">
            <a:spAutoFit/>
          </a:bodyPr>
          <a:lstStyle/>
          <a:p>
            <a:r>
              <a:rPr lang="en-US" dirty="0"/>
              <a:t>(</a:t>
            </a:r>
            <a:r>
              <a:rPr lang="en-US" sz="1600" dirty="0"/>
              <a:t>Again, this is a meme. In a real fire, everything is not fine because there’s a freaking fire!)</a:t>
            </a:r>
          </a:p>
        </p:txBody>
      </p:sp>
    </p:spTree>
    <p:extLst>
      <p:ext uri="{BB962C8B-B14F-4D97-AF65-F5344CB8AC3E}">
        <p14:creationId xmlns:p14="http://schemas.microsoft.com/office/powerpoint/2010/main" val="171807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6375E-D3CC-B025-BA85-C42F3DCA78F8}"/>
              </a:ext>
            </a:extLst>
          </p:cNvPr>
          <p:cNvSpPr>
            <a:spLocks noGrp="1"/>
          </p:cNvSpPr>
          <p:nvPr>
            <p:ph type="title"/>
          </p:nvPr>
        </p:nvSpPr>
        <p:spPr>
          <a:xfrm>
            <a:off x="612648" y="365125"/>
            <a:ext cx="5295015" cy="2063808"/>
          </a:xfrm>
        </p:spPr>
        <p:txBody>
          <a:bodyPr anchor="b">
            <a:normAutofit/>
          </a:bodyPr>
          <a:lstStyle/>
          <a:p>
            <a:r>
              <a:rPr lang="en-US" sz="5400" dirty="0"/>
              <a:t>Severe Weather	</a:t>
            </a:r>
          </a:p>
        </p:txBody>
      </p:sp>
      <p:sp>
        <p:nvSpPr>
          <p:cNvPr id="19"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696328-ABB3-D128-E64A-FFF9DC57A673}"/>
              </a:ext>
            </a:extLst>
          </p:cNvPr>
          <p:cNvSpPr>
            <a:spLocks noGrp="1"/>
          </p:cNvSpPr>
          <p:nvPr>
            <p:ph idx="1"/>
          </p:nvPr>
        </p:nvSpPr>
        <p:spPr>
          <a:xfrm>
            <a:off x="612648" y="2908005"/>
            <a:ext cx="6088181" cy="3268957"/>
          </a:xfrm>
        </p:spPr>
        <p:txBody>
          <a:bodyPr>
            <a:normAutofit/>
          </a:bodyPr>
          <a:lstStyle/>
          <a:p>
            <a:r>
              <a:rPr lang="en-US" sz="2000" dirty="0"/>
              <a:t>The city of Ames tests the storm sirens the first Wednesday of every month at 10 AM.</a:t>
            </a:r>
          </a:p>
          <a:p>
            <a:pPr lvl="1"/>
            <a:r>
              <a:rPr lang="en-US" sz="2000" dirty="0"/>
              <a:t>These tests are not drills and you may continue to work through them.</a:t>
            </a:r>
          </a:p>
          <a:p>
            <a:r>
              <a:rPr lang="en-US" sz="2000" dirty="0"/>
              <a:t>In Iowa primary threats to safety are hail, strong winds, and tornadoes.</a:t>
            </a:r>
          </a:p>
          <a:p>
            <a:r>
              <a:rPr lang="en-US" sz="2000" dirty="0"/>
              <a:t>If a storm watch/warning is issued you will receive notifications from AMES guards to your AMES email.</a:t>
            </a:r>
          </a:p>
          <a:p>
            <a:r>
              <a:rPr lang="en-US" sz="2000" dirty="0"/>
              <a:t>Usually go to the lowest level away from windows.</a:t>
            </a:r>
          </a:p>
          <a:p>
            <a:endParaRPr lang="en-US" sz="2000" dirty="0"/>
          </a:p>
        </p:txBody>
      </p:sp>
      <p:pic>
        <p:nvPicPr>
          <p:cNvPr id="12" name="Picture 11" descr="A dog on a leash on a sidewalk&#10;&#10;AI-generated content may be incorrect.">
            <a:extLst>
              <a:ext uri="{FF2B5EF4-FFF2-40B4-BE49-F238E27FC236}">
                <a16:creationId xmlns:a16="http://schemas.microsoft.com/office/drawing/2014/main" id="{9DAF2C4D-A86B-D0B8-B367-7D9AC56FDDB5}"/>
              </a:ext>
            </a:extLst>
          </p:cNvPr>
          <p:cNvPicPr>
            <a:picLocks noChangeAspect="1"/>
          </p:cNvPicPr>
          <p:nvPr/>
        </p:nvPicPr>
        <p:blipFill>
          <a:blip r:embed="rId2"/>
          <a:stretch>
            <a:fillRect/>
          </a:stretch>
        </p:blipFill>
        <p:spPr>
          <a:xfrm rot="5400000">
            <a:off x="9055425" y="725686"/>
            <a:ext cx="2884488" cy="2163366"/>
          </a:xfrm>
          <a:prstGeom prst="rect">
            <a:avLst/>
          </a:prstGeom>
        </p:spPr>
      </p:pic>
      <p:pic>
        <p:nvPicPr>
          <p:cNvPr id="8" name="Picture 7" descr="A horse standing outside a window&#10;&#10;AI-generated content may be incorrect.">
            <a:extLst>
              <a:ext uri="{FF2B5EF4-FFF2-40B4-BE49-F238E27FC236}">
                <a16:creationId xmlns:a16="http://schemas.microsoft.com/office/drawing/2014/main" id="{EF60E404-6EA9-4C34-E3AE-A34FD9877F6C}"/>
              </a:ext>
            </a:extLst>
          </p:cNvPr>
          <p:cNvPicPr>
            <a:picLocks noChangeAspect="1"/>
          </p:cNvPicPr>
          <p:nvPr/>
        </p:nvPicPr>
        <p:blipFill>
          <a:blip r:embed="rId3"/>
          <a:stretch>
            <a:fillRect/>
          </a:stretch>
        </p:blipFill>
        <p:spPr>
          <a:xfrm>
            <a:off x="6811468" y="365125"/>
            <a:ext cx="2170577" cy="2884489"/>
          </a:xfrm>
          <a:prstGeom prst="rect">
            <a:avLst/>
          </a:prstGeom>
        </p:spPr>
      </p:pic>
      <p:pic>
        <p:nvPicPr>
          <p:cNvPr id="10" name="Picture 9" descr="A window with a tree fallen in the yard&#10;&#10;AI-generated content may be incorrect.">
            <a:extLst>
              <a:ext uri="{FF2B5EF4-FFF2-40B4-BE49-F238E27FC236}">
                <a16:creationId xmlns:a16="http://schemas.microsoft.com/office/drawing/2014/main" id="{310761F8-5158-AAC0-DA6C-FD344EA41645}"/>
              </a:ext>
            </a:extLst>
          </p:cNvPr>
          <p:cNvPicPr>
            <a:picLocks noChangeAspect="1"/>
          </p:cNvPicPr>
          <p:nvPr/>
        </p:nvPicPr>
        <p:blipFill>
          <a:blip r:embed="rId4"/>
          <a:stretch>
            <a:fillRect/>
          </a:stretch>
        </p:blipFill>
        <p:spPr>
          <a:xfrm>
            <a:off x="7278362" y="3426258"/>
            <a:ext cx="3667606" cy="2750705"/>
          </a:xfrm>
          <a:prstGeom prst="rect">
            <a:avLst/>
          </a:prstGeom>
        </p:spPr>
      </p:pic>
    </p:spTree>
    <p:extLst>
      <p:ext uri="{BB962C8B-B14F-4D97-AF65-F5344CB8AC3E}">
        <p14:creationId xmlns:p14="http://schemas.microsoft.com/office/powerpoint/2010/main" val="1232282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B0EAC-3701-720B-0857-3C8E6618026D}"/>
              </a:ext>
            </a:extLst>
          </p:cNvPr>
          <p:cNvSpPr>
            <a:spLocks noGrp="1"/>
          </p:cNvSpPr>
          <p:nvPr>
            <p:ph type="title"/>
          </p:nvPr>
        </p:nvSpPr>
        <p:spPr>
          <a:xfrm>
            <a:off x="5297762" y="329184"/>
            <a:ext cx="6251110" cy="1783080"/>
          </a:xfrm>
        </p:spPr>
        <p:txBody>
          <a:bodyPr anchor="b">
            <a:normAutofit/>
          </a:bodyPr>
          <a:lstStyle/>
          <a:p>
            <a:r>
              <a:rPr lang="en-US" sz="5400" dirty="0"/>
              <a:t>Research Safety</a:t>
            </a:r>
          </a:p>
        </p:txBody>
      </p:sp>
      <p:pic>
        <p:nvPicPr>
          <p:cNvPr id="5" name="Picture 4" descr="Beakers with solution on shelf in lab">
            <a:extLst>
              <a:ext uri="{FF2B5EF4-FFF2-40B4-BE49-F238E27FC236}">
                <a16:creationId xmlns:a16="http://schemas.microsoft.com/office/drawing/2014/main" id="{1D552105-DEEF-E309-2BEC-77373B3717AF}"/>
              </a:ext>
            </a:extLst>
          </p:cNvPr>
          <p:cNvPicPr>
            <a:picLocks noChangeAspect="1"/>
          </p:cNvPicPr>
          <p:nvPr/>
        </p:nvPicPr>
        <p:blipFill>
          <a:blip r:embed="rId2"/>
          <a:srcRect l="33313" r="2135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DB40AC-C864-BF29-87CB-F3EC9A647226}"/>
              </a:ext>
            </a:extLst>
          </p:cNvPr>
          <p:cNvSpPr>
            <a:spLocks noGrp="1"/>
          </p:cNvSpPr>
          <p:nvPr>
            <p:ph idx="1"/>
          </p:nvPr>
        </p:nvSpPr>
        <p:spPr>
          <a:xfrm>
            <a:off x="4774019" y="2706624"/>
            <a:ext cx="7166343" cy="3483864"/>
          </a:xfrm>
        </p:spPr>
        <p:txBody>
          <a:bodyPr>
            <a:normAutofit fontScale="77500" lnSpcReduction="20000"/>
          </a:bodyPr>
          <a:lstStyle/>
          <a:p>
            <a:r>
              <a:rPr lang="en-US" sz="2300" dirty="0"/>
              <a:t>Computational internship, so shouldn’t be hazards in your workspace, but…</a:t>
            </a:r>
          </a:p>
          <a:p>
            <a:r>
              <a:rPr lang="en-US" sz="2300" dirty="0"/>
              <a:t>Most of SIMCODES will take place in chemistry buildings that also house active chemistry labs.</a:t>
            </a:r>
          </a:p>
          <a:p>
            <a:pPr lvl="1"/>
            <a:r>
              <a:rPr lang="en-US" sz="2300" dirty="0"/>
              <a:t>Only enter research spaces with permission.</a:t>
            </a:r>
          </a:p>
          <a:p>
            <a:pPr lvl="1"/>
            <a:r>
              <a:rPr lang="en-US" sz="2300" dirty="0"/>
              <a:t>Always use the appropriate personal protection equipment (PPE) in such spaces.</a:t>
            </a:r>
          </a:p>
          <a:p>
            <a:pPr lvl="1"/>
            <a:r>
              <a:rPr lang="en-US" sz="2300" dirty="0"/>
              <a:t>If you see a spill anywhere, or smell a chemical, immediately report it.</a:t>
            </a:r>
          </a:p>
          <a:p>
            <a:pPr lvl="1"/>
            <a:r>
              <a:rPr lang="en-US" sz="2300" dirty="0"/>
              <a:t>Know the location of safety showers and eye wash stations.</a:t>
            </a:r>
          </a:p>
          <a:p>
            <a:r>
              <a:rPr lang="en-US" sz="2300" dirty="0"/>
              <a:t>Usual ergonomics best practices apply in computational spaces: </a:t>
            </a:r>
          </a:p>
          <a:p>
            <a:pPr lvl="1"/>
            <a:r>
              <a:rPr lang="en-US" sz="2300" dirty="0"/>
              <a:t>Take eye breaks, make sure you move around, sit up straight, etc.</a:t>
            </a:r>
          </a:p>
          <a:p>
            <a:pPr lvl="1"/>
            <a:r>
              <a:rPr lang="en-US" sz="2300" dirty="0"/>
              <a:t>If your workspace is uncomfortable bring it up!!!</a:t>
            </a:r>
          </a:p>
          <a:p>
            <a:endParaRPr lang="en-US" sz="1500" dirty="0"/>
          </a:p>
        </p:txBody>
      </p:sp>
    </p:spTree>
    <p:extLst>
      <p:ext uri="{BB962C8B-B14F-4D97-AF65-F5344CB8AC3E}">
        <p14:creationId xmlns:p14="http://schemas.microsoft.com/office/powerpoint/2010/main" val="173331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D3F00-B769-2C33-ED0F-F553E1D3591A}"/>
              </a:ext>
            </a:extLst>
          </p:cNvPr>
          <p:cNvSpPr>
            <a:spLocks noGrp="1"/>
          </p:cNvSpPr>
          <p:nvPr>
            <p:ph type="title"/>
          </p:nvPr>
        </p:nvSpPr>
        <p:spPr>
          <a:xfrm>
            <a:off x="640080" y="325369"/>
            <a:ext cx="4368602" cy="1956841"/>
          </a:xfrm>
        </p:spPr>
        <p:txBody>
          <a:bodyPr anchor="b">
            <a:normAutofit/>
          </a:bodyPr>
          <a:lstStyle/>
          <a:p>
            <a:r>
              <a:rPr lang="en-US" sz="5400" dirty="0"/>
              <a:t>Cybersecurity</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02D539-C471-74F5-EC8B-06FE03AEF23C}"/>
              </a:ext>
            </a:extLst>
          </p:cNvPr>
          <p:cNvSpPr>
            <a:spLocks noGrp="1"/>
          </p:cNvSpPr>
          <p:nvPr>
            <p:ph idx="1"/>
          </p:nvPr>
        </p:nvSpPr>
        <p:spPr>
          <a:xfrm>
            <a:off x="257020" y="2748235"/>
            <a:ext cx="6835758" cy="3784396"/>
          </a:xfrm>
        </p:spPr>
        <p:txBody>
          <a:bodyPr>
            <a:noAutofit/>
          </a:bodyPr>
          <a:lstStyle/>
          <a:p>
            <a:r>
              <a:rPr lang="en-US" sz="2000" dirty="0"/>
              <a:t>AMES and ISU email addresses are targets for phishing.</a:t>
            </a:r>
          </a:p>
          <a:p>
            <a:r>
              <a:rPr lang="en-US" sz="2000" dirty="0"/>
              <a:t>Be suspicious of any email asking for passwords, account numbers, Social Security number, etc.</a:t>
            </a:r>
          </a:p>
          <a:p>
            <a:pPr lvl="1"/>
            <a:r>
              <a:rPr lang="en-US" sz="1600" dirty="0"/>
              <a:t>Be especially suspicious of close deadlines, and threatening emails.</a:t>
            </a:r>
          </a:p>
          <a:p>
            <a:r>
              <a:rPr lang="en-US" sz="2000" dirty="0"/>
              <a:t>It is strongly recommended you do not click on links in emails unless you trust the sender.</a:t>
            </a:r>
          </a:p>
          <a:p>
            <a:r>
              <a:rPr lang="en-US" sz="2000" dirty="0"/>
              <a:t>When in doubt go to the website yourself (via Google).</a:t>
            </a:r>
          </a:p>
          <a:p>
            <a:r>
              <a:rPr lang="en-US" sz="2000" dirty="0"/>
              <a:t>AMES will likely conduct a phishing exercise over the course of the summer. Please don’t fall for it.</a:t>
            </a:r>
          </a:p>
          <a:p>
            <a:pPr lvl="1"/>
            <a:r>
              <a:rPr lang="en-US" sz="2000" dirty="0"/>
              <a:t>Report phishing attempts sent to your AMES email to </a:t>
            </a:r>
            <a:r>
              <a:rPr lang="en-US" sz="2000" dirty="0" err="1"/>
              <a:t>abuse@ameslab.gov</a:t>
            </a:r>
            <a:r>
              <a:rPr lang="en-US" sz="2000" dirty="0"/>
              <a:t>.</a:t>
            </a:r>
          </a:p>
        </p:txBody>
      </p:sp>
      <p:pic>
        <p:nvPicPr>
          <p:cNvPr id="5" name="Picture 4">
            <a:extLst>
              <a:ext uri="{FF2B5EF4-FFF2-40B4-BE49-F238E27FC236}">
                <a16:creationId xmlns:a16="http://schemas.microsoft.com/office/drawing/2014/main" id="{A67712C1-7B76-B0FD-5F45-6583E5C2FA63}"/>
              </a:ext>
            </a:extLst>
          </p:cNvPr>
          <p:cNvPicPr>
            <a:picLocks noChangeAspect="1"/>
          </p:cNvPicPr>
          <p:nvPr/>
        </p:nvPicPr>
        <p:blipFill>
          <a:blip r:embed="rId2"/>
          <a:srcRect l="19420" r="24159"/>
          <a:stretch/>
        </p:blipFill>
        <p:spPr>
          <a:xfrm>
            <a:off x="7092778" y="10"/>
            <a:ext cx="5097699"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71207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7A274-ACE6-B7DE-3057-F8C7F2636CB2}"/>
              </a:ext>
            </a:extLst>
          </p:cNvPr>
          <p:cNvSpPr>
            <a:spLocks noGrp="1"/>
          </p:cNvSpPr>
          <p:nvPr>
            <p:ph type="title"/>
          </p:nvPr>
        </p:nvSpPr>
        <p:spPr>
          <a:xfrm>
            <a:off x="640080" y="325369"/>
            <a:ext cx="4368602" cy="1956841"/>
          </a:xfrm>
        </p:spPr>
        <p:txBody>
          <a:bodyPr anchor="b">
            <a:normAutofit/>
          </a:bodyPr>
          <a:lstStyle/>
          <a:p>
            <a:r>
              <a:rPr lang="en-US" sz="5000"/>
              <a:t>Additional Notes on Safety </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C7E02-4320-7540-6180-9B804D724E1B}"/>
              </a:ext>
            </a:extLst>
          </p:cNvPr>
          <p:cNvSpPr>
            <a:spLocks noGrp="1"/>
          </p:cNvSpPr>
          <p:nvPr>
            <p:ph idx="1"/>
          </p:nvPr>
        </p:nvSpPr>
        <p:spPr>
          <a:xfrm>
            <a:off x="276786" y="2748235"/>
            <a:ext cx="6261061" cy="3320668"/>
          </a:xfrm>
        </p:spPr>
        <p:txBody>
          <a:bodyPr>
            <a:noAutofit/>
          </a:bodyPr>
          <a:lstStyle/>
          <a:p>
            <a:r>
              <a:rPr lang="en-US" sz="2000" dirty="0"/>
              <a:t>Safety is a priority for everyone.</a:t>
            </a:r>
          </a:p>
          <a:p>
            <a:r>
              <a:rPr lang="en-US" sz="2000" dirty="0"/>
              <a:t>You must know safety procedures for your space.</a:t>
            </a:r>
          </a:p>
          <a:p>
            <a:pPr lvl="1"/>
            <a:r>
              <a:rPr lang="en-US" sz="2000" dirty="0"/>
              <a:t>If your mentor does not volunteer them, ask!</a:t>
            </a:r>
          </a:p>
          <a:p>
            <a:pPr lvl="1"/>
            <a:r>
              <a:rPr lang="en-US" sz="2000" dirty="0"/>
              <a:t>Again, there will more than likely be drills this summer and you need to know where to go!</a:t>
            </a:r>
          </a:p>
          <a:p>
            <a:r>
              <a:rPr lang="en-US" sz="2000" dirty="0"/>
              <a:t>AMES may require you to participate in an accountability exercise.</a:t>
            </a:r>
          </a:p>
          <a:p>
            <a:pPr lvl="1"/>
            <a:r>
              <a:rPr lang="en-US" sz="2000" dirty="0"/>
              <a:t>If you get an accountability email, respond ASAP!</a:t>
            </a:r>
          </a:p>
          <a:p>
            <a:pPr lvl="1"/>
            <a:r>
              <a:rPr lang="en-US" sz="2000" dirty="0"/>
              <a:t>There is usually a notification about this a week or so in advance.</a:t>
            </a:r>
          </a:p>
        </p:txBody>
      </p:sp>
      <p:pic>
        <p:nvPicPr>
          <p:cNvPr id="5" name="Picture 4" descr="Worm's eye view of the feet of a person running on the road">
            <a:extLst>
              <a:ext uri="{FF2B5EF4-FFF2-40B4-BE49-F238E27FC236}">
                <a16:creationId xmlns:a16="http://schemas.microsoft.com/office/drawing/2014/main" id="{9CA0A016-0D5D-C6EE-E515-7648AD65012C}"/>
              </a:ext>
            </a:extLst>
          </p:cNvPr>
          <p:cNvPicPr>
            <a:picLocks noChangeAspect="1"/>
          </p:cNvPicPr>
          <p:nvPr/>
        </p:nvPicPr>
        <p:blipFill>
          <a:blip r:embed="rId2"/>
          <a:srcRect l="36057"/>
          <a:stretch/>
        </p:blipFill>
        <p:spPr>
          <a:xfrm>
            <a:off x="6539372" y="0"/>
            <a:ext cx="5651104" cy="68580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18896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08CD6-1B49-A65A-0C9D-5DFB1F5C7653}"/>
              </a:ext>
            </a:extLst>
          </p:cNvPr>
          <p:cNvSpPr>
            <a:spLocks noGrp="1"/>
          </p:cNvSpPr>
          <p:nvPr>
            <p:ph type="title"/>
          </p:nvPr>
        </p:nvSpPr>
        <p:spPr>
          <a:xfrm>
            <a:off x="838200" y="365125"/>
            <a:ext cx="10515600" cy="1325563"/>
          </a:xfrm>
        </p:spPr>
        <p:txBody>
          <a:bodyPr>
            <a:normAutofit/>
          </a:bodyPr>
          <a:lstStyle/>
          <a:p>
            <a:r>
              <a:rPr lang="en-US" sz="5400" dirty="0"/>
              <a:t>“Emergency” Contacts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BC86A0-F576-119D-63AC-DF67E3040F9B}"/>
              </a:ext>
            </a:extLst>
          </p:cNvPr>
          <p:cNvSpPr>
            <a:spLocks noGrp="1"/>
          </p:cNvSpPr>
          <p:nvPr>
            <p:ph idx="1"/>
          </p:nvPr>
        </p:nvSpPr>
        <p:spPr>
          <a:xfrm>
            <a:off x="838200" y="1929384"/>
            <a:ext cx="10515600" cy="4251960"/>
          </a:xfrm>
        </p:spPr>
        <p:txBody>
          <a:bodyPr>
            <a:normAutofit/>
          </a:bodyPr>
          <a:lstStyle/>
          <a:p>
            <a:r>
              <a:rPr lang="en-US" sz="2200" dirty="0"/>
              <a:t>In the event of a real emergency: 911.</a:t>
            </a:r>
          </a:p>
          <a:p>
            <a:r>
              <a:rPr lang="en-US" sz="2200" dirty="0"/>
              <a:t>For help about Freddy Court: TBD</a:t>
            </a:r>
          </a:p>
          <a:p>
            <a:r>
              <a:rPr lang="en-US" sz="2200" dirty="0"/>
              <a:t>For AMES access/concerns: (515)-294-3483 (</a:t>
            </a:r>
            <a:r>
              <a:rPr lang="en-US" sz="2200" dirty="0" err="1"/>
              <a:t>guards@ameslab.gov</a:t>
            </a:r>
            <a:r>
              <a:rPr lang="en-US" sz="2200" dirty="0"/>
              <a:t>)</a:t>
            </a:r>
          </a:p>
          <a:p>
            <a:r>
              <a:rPr lang="en-US" sz="2200" dirty="0"/>
              <a:t>For SIMCODES logistics:</a:t>
            </a:r>
          </a:p>
          <a:p>
            <a:pPr lvl="1"/>
            <a:r>
              <a:rPr lang="en-US" sz="2200" dirty="0"/>
              <a:t>Theresa Windus (</a:t>
            </a:r>
            <a:r>
              <a:rPr lang="en-US" sz="2200" dirty="0">
                <a:hlinkClick r:id="rId2"/>
              </a:rPr>
              <a:t>twindus@iastate.edu</a:t>
            </a:r>
            <a:r>
              <a:rPr lang="en-US" sz="2200" dirty="0"/>
              <a:t>)</a:t>
            </a:r>
          </a:p>
          <a:p>
            <a:pPr lvl="1"/>
            <a:r>
              <a:rPr lang="en-US" sz="2200" dirty="0"/>
              <a:t>Ryan Richard (</a:t>
            </a:r>
            <a:r>
              <a:rPr lang="en-US" sz="2200" dirty="0">
                <a:hlinkClick r:id="rId3"/>
              </a:rPr>
              <a:t>rrichard@iastate.edu</a:t>
            </a:r>
            <a:r>
              <a:rPr lang="en-US" sz="2200" dirty="0"/>
              <a:t>).</a:t>
            </a:r>
          </a:p>
          <a:p>
            <a:pPr lvl="1"/>
            <a:r>
              <a:rPr lang="en-US" sz="2200" dirty="0"/>
              <a:t>Slack will get you faster responses. </a:t>
            </a:r>
          </a:p>
        </p:txBody>
      </p:sp>
    </p:spTree>
    <p:extLst>
      <p:ext uri="{BB962C8B-B14F-4D97-AF65-F5344CB8AC3E}">
        <p14:creationId xmlns:p14="http://schemas.microsoft.com/office/powerpoint/2010/main" val="1419970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1DF0A-C84B-B437-9977-CE393ACA2A12}"/>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Expectations</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78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A099918-44F8-CA99-A107-A8AA89ED2EAD}"/>
              </a:ext>
            </a:extLst>
          </p:cNvPr>
          <p:cNvSpPr>
            <a:spLocks noGrp="1"/>
          </p:cNvSpPr>
          <p:nvPr>
            <p:ph type="title"/>
          </p:nvPr>
        </p:nvSpPr>
        <p:spPr>
          <a:xfrm>
            <a:off x="838200" y="401221"/>
            <a:ext cx="10515600" cy="1348065"/>
          </a:xfrm>
        </p:spPr>
        <p:txBody>
          <a:bodyPr>
            <a:normAutofit/>
          </a:bodyPr>
          <a:lstStyle/>
          <a:p>
            <a:r>
              <a:rPr lang="en-US" sz="5400">
                <a:solidFill>
                  <a:srgbClr val="FFFFFF"/>
                </a:solidFill>
              </a:rPr>
              <a:t>Disclaimer</a:t>
            </a:r>
          </a:p>
        </p:txBody>
      </p:sp>
      <p:sp>
        <p:nvSpPr>
          <p:cNvPr id="3" name="Content Placeholder 2">
            <a:extLst>
              <a:ext uri="{FF2B5EF4-FFF2-40B4-BE49-F238E27FC236}">
                <a16:creationId xmlns:a16="http://schemas.microsoft.com/office/drawing/2014/main" id="{309DD7A9-AA00-9505-CAFA-4406C022CB7D}"/>
              </a:ext>
            </a:extLst>
          </p:cNvPr>
          <p:cNvSpPr>
            <a:spLocks noGrp="1"/>
          </p:cNvSpPr>
          <p:nvPr>
            <p:ph idx="1"/>
          </p:nvPr>
        </p:nvSpPr>
        <p:spPr>
          <a:xfrm>
            <a:off x="838200" y="2586789"/>
            <a:ext cx="10515600" cy="3590174"/>
          </a:xfrm>
        </p:spPr>
        <p:txBody>
          <a:bodyPr>
            <a:normAutofit/>
          </a:bodyPr>
          <a:lstStyle/>
          <a:p>
            <a:r>
              <a:rPr lang="en-US" sz="2200" dirty="0"/>
              <a:t>SIMCODES takes the topics in this presentation seriously.</a:t>
            </a:r>
          </a:p>
          <a:p>
            <a:r>
              <a:rPr lang="en-US" sz="2200" dirty="0"/>
              <a:t>I am also aware that these topics are incredibly dry.</a:t>
            </a:r>
          </a:p>
          <a:p>
            <a:r>
              <a:rPr lang="en-US" sz="2200" dirty="0"/>
              <a:t>To lighten the mood of the orientation I have attempted to add a little humor and some pop culture references.</a:t>
            </a:r>
          </a:p>
          <a:p>
            <a:r>
              <a:rPr lang="en-US" sz="2200" dirty="0"/>
              <a:t>This “lighter mood” should NOT be taken as downplaying the importance of these topics.</a:t>
            </a:r>
          </a:p>
          <a:p>
            <a:r>
              <a:rPr lang="en-US" sz="2200" dirty="0"/>
              <a:t>Failure to follow the procedures and rules in this presentation will have very unfunny results, including up to removal from SIMCODES.</a:t>
            </a:r>
          </a:p>
          <a:p>
            <a:endParaRPr lang="en-US" sz="2200" dirty="0"/>
          </a:p>
        </p:txBody>
      </p:sp>
    </p:spTree>
    <p:extLst>
      <p:ext uri="{BB962C8B-B14F-4D97-AF65-F5344CB8AC3E}">
        <p14:creationId xmlns:p14="http://schemas.microsoft.com/office/powerpoint/2010/main" val="1465041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AD7FD-1DD2-BEF0-5E7F-FA4CD4553F17}"/>
              </a:ext>
            </a:extLst>
          </p:cNvPr>
          <p:cNvSpPr>
            <a:spLocks noGrp="1"/>
          </p:cNvSpPr>
          <p:nvPr>
            <p:ph type="title"/>
          </p:nvPr>
        </p:nvSpPr>
        <p:spPr>
          <a:xfrm>
            <a:off x="572493" y="238539"/>
            <a:ext cx="11018520" cy="1434415"/>
          </a:xfrm>
        </p:spPr>
        <p:txBody>
          <a:bodyPr anchor="b">
            <a:normAutofit/>
          </a:bodyPr>
          <a:lstStyle/>
          <a:p>
            <a:r>
              <a:rPr lang="en-US" sz="5400"/>
              <a:t>Expectations</a:t>
            </a:r>
          </a:p>
        </p:txBody>
      </p:sp>
      <p:sp>
        <p:nvSpPr>
          <p:cNvPr id="61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62A4D8-2237-8111-84BF-5E78D677C852}"/>
              </a:ext>
            </a:extLst>
          </p:cNvPr>
          <p:cNvSpPr>
            <a:spLocks noGrp="1"/>
          </p:cNvSpPr>
          <p:nvPr>
            <p:ph idx="1"/>
          </p:nvPr>
        </p:nvSpPr>
        <p:spPr>
          <a:xfrm>
            <a:off x="202019" y="2071316"/>
            <a:ext cx="7084026" cy="4119172"/>
          </a:xfrm>
        </p:spPr>
        <p:txBody>
          <a:bodyPr anchor="t">
            <a:noAutofit/>
          </a:bodyPr>
          <a:lstStyle/>
          <a:p>
            <a:r>
              <a:rPr lang="en-US" sz="1800" dirty="0"/>
              <a:t>SIMCODES is a full time, 10-week research program.</a:t>
            </a:r>
          </a:p>
          <a:p>
            <a:pPr lvl="1"/>
            <a:r>
              <a:rPr lang="en-US" sz="1800" dirty="0"/>
              <a:t>NSF requires you participate in at least 8 weeks of the program.</a:t>
            </a:r>
          </a:p>
          <a:p>
            <a:pPr lvl="1"/>
            <a:r>
              <a:rPr lang="en-US" sz="1800" dirty="0"/>
              <a:t>You are expected to work full time (40 hours/week).</a:t>
            </a:r>
          </a:p>
          <a:p>
            <a:pPr lvl="1"/>
            <a:r>
              <a:rPr lang="en-US" sz="1800" dirty="0"/>
              <a:t>Hours are by default 9 AM – 5 PM but can be negotiated with your mentor.</a:t>
            </a:r>
          </a:p>
          <a:p>
            <a:r>
              <a:rPr lang="en-US" sz="1800" dirty="0"/>
              <a:t>You must reside in the residence hall for the 10 weeks.</a:t>
            </a:r>
          </a:p>
          <a:p>
            <a:pPr lvl="1"/>
            <a:r>
              <a:rPr lang="en-US" sz="1800" dirty="0"/>
              <a:t>If your mentor allows you to work remotely, you must stay in Ames.</a:t>
            </a:r>
          </a:p>
          <a:p>
            <a:r>
              <a:rPr lang="en-US" sz="1800" dirty="0"/>
              <a:t>You are strongly encouraged to attend extracurricular and professional development activities offered throughout the summer. </a:t>
            </a:r>
          </a:p>
          <a:p>
            <a:pPr lvl="1"/>
            <a:r>
              <a:rPr lang="en-US" sz="1800" dirty="0"/>
              <a:t>Events will be at </a:t>
            </a:r>
            <a:r>
              <a:rPr lang="en-US" sz="1800" dirty="0">
                <a:hlinkClick r:id="rId2"/>
              </a:rPr>
              <a:t>https://simcodes-isu.github.io/calendar/</a:t>
            </a:r>
            <a:r>
              <a:rPr lang="en-US" sz="1800" dirty="0"/>
              <a:t>.</a:t>
            </a:r>
          </a:p>
          <a:p>
            <a:pPr lvl="1"/>
            <a:r>
              <a:rPr lang="en-US" sz="1800" dirty="0"/>
              <a:t>We will also send reminders.</a:t>
            </a:r>
          </a:p>
          <a:p>
            <a:r>
              <a:rPr lang="en-US" sz="1800" dirty="0"/>
              <a:t>You are expected to follow all federal, state, and local laws as well as all AMES and ISU policies.</a:t>
            </a:r>
          </a:p>
        </p:txBody>
      </p:sp>
      <p:pic>
        <p:nvPicPr>
          <p:cNvPr id="6146" name="Picture 2" descr="Following The Law">
            <a:extLst>
              <a:ext uri="{FF2B5EF4-FFF2-40B4-BE49-F238E27FC236}">
                <a16:creationId xmlns:a16="http://schemas.microsoft.com/office/drawing/2014/main" id="{CD429734-D483-5724-CBA6-F0D6DC18FB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6" t="-1" r="-3" b="-3"/>
          <a:stretch/>
        </p:blipFill>
        <p:spPr bwMode="auto">
          <a:xfrm>
            <a:off x="7384492" y="2249515"/>
            <a:ext cx="4206521" cy="3717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096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E2E03-5FA5-71BD-CB47-708D59C46DA3}"/>
              </a:ext>
            </a:extLst>
          </p:cNvPr>
          <p:cNvSpPr>
            <a:spLocks noGrp="1"/>
          </p:cNvSpPr>
          <p:nvPr>
            <p:ph type="title"/>
          </p:nvPr>
        </p:nvSpPr>
        <p:spPr>
          <a:xfrm>
            <a:off x="640080" y="329184"/>
            <a:ext cx="6894576" cy="1783080"/>
          </a:xfrm>
        </p:spPr>
        <p:txBody>
          <a:bodyPr anchor="b">
            <a:normAutofit/>
          </a:bodyPr>
          <a:lstStyle/>
          <a:p>
            <a:r>
              <a:rPr lang="en-US" sz="5400" dirty="0"/>
              <a:t>Expectations Cont.</a:t>
            </a:r>
          </a:p>
        </p:txBody>
      </p:sp>
      <p:sp>
        <p:nvSpPr>
          <p:cNvPr id="513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27AAC6-BE6E-2AE3-D154-0A16E5C81A33}"/>
              </a:ext>
            </a:extLst>
          </p:cNvPr>
          <p:cNvSpPr>
            <a:spLocks noGrp="1"/>
          </p:cNvSpPr>
          <p:nvPr>
            <p:ph idx="1"/>
          </p:nvPr>
        </p:nvSpPr>
        <p:spPr>
          <a:xfrm>
            <a:off x="640080" y="2706624"/>
            <a:ext cx="6894576" cy="3483864"/>
          </a:xfrm>
        </p:spPr>
        <p:txBody>
          <a:bodyPr>
            <a:normAutofit/>
          </a:bodyPr>
          <a:lstStyle/>
          <a:p>
            <a:r>
              <a:rPr lang="en-US" sz="2200" dirty="0"/>
              <a:t>You are expected to follow </a:t>
            </a:r>
            <a:r>
              <a:rPr lang="en-US" sz="2200" dirty="0">
                <a:hlinkClick r:id="rId2"/>
              </a:rPr>
              <a:t>AMES</a:t>
            </a:r>
            <a:r>
              <a:rPr lang="en-US" sz="2200" dirty="0"/>
              <a:t> and </a:t>
            </a:r>
            <a:r>
              <a:rPr lang="en-US" sz="2200" dirty="0">
                <a:hlinkClick r:id="rId3"/>
              </a:rPr>
              <a:t>ISU</a:t>
            </a:r>
            <a:r>
              <a:rPr lang="en-US" sz="2200" dirty="0"/>
              <a:t>’s Information Technology policies.</a:t>
            </a:r>
          </a:p>
          <a:p>
            <a:pPr lvl="1"/>
            <a:r>
              <a:rPr lang="en-US" sz="2200" dirty="0"/>
              <a:t>Don’t assume privacy.</a:t>
            </a:r>
          </a:p>
          <a:p>
            <a:pPr lvl="1"/>
            <a:r>
              <a:rPr lang="en-US" sz="2200" dirty="0"/>
              <a:t>Don’t pirate movies/music.</a:t>
            </a:r>
          </a:p>
          <a:p>
            <a:pPr lvl="1"/>
            <a:r>
              <a:rPr lang="en-US" sz="2200" dirty="0"/>
              <a:t>Don’t go to NSFW websites.</a:t>
            </a:r>
          </a:p>
          <a:p>
            <a:pPr lvl="1"/>
            <a:r>
              <a:rPr lang="en-US" sz="2200" dirty="0"/>
              <a:t>Don’t mine cryptocurrency.</a:t>
            </a:r>
          </a:p>
          <a:p>
            <a:r>
              <a:rPr lang="en-US" sz="2600" dirty="0"/>
              <a:t>Failure to meet these expectations may result in removal from SIMCODES.</a:t>
            </a:r>
            <a:endParaRPr lang="en-US" sz="2200" dirty="0"/>
          </a:p>
          <a:p>
            <a:pPr lvl="1"/>
            <a:endParaRPr lang="en-US" sz="2200" dirty="0"/>
          </a:p>
        </p:txBody>
      </p:sp>
      <p:pic>
        <p:nvPicPr>
          <p:cNvPr id="5124" name="Picture 4" descr="Nobel Prize Winning Economist Calls for Bitcoin Ban - Cryptocoin Spy">
            <a:extLst>
              <a:ext uri="{FF2B5EF4-FFF2-40B4-BE49-F238E27FC236}">
                <a16:creationId xmlns:a16="http://schemas.microsoft.com/office/drawing/2014/main" id="{F4D2E205-0636-C7B0-C38B-E86AC48BF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1518" r="-1" b="11963"/>
          <a:stretch/>
        </p:blipFill>
        <p:spPr bwMode="auto">
          <a:xfrm>
            <a:off x="7863840" y="1026698"/>
            <a:ext cx="4014216" cy="203493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udy Suggests 'You Wouldn't Steal A Car' PSA Increased Movie Piracy">
            <a:extLst>
              <a:ext uri="{FF2B5EF4-FFF2-40B4-BE49-F238E27FC236}">
                <a16:creationId xmlns:a16="http://schemas.microsoft.com/office/drawing/2014/main" id="{48935D25-4FA5-4C20-9E4C-7F7EF235D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3374" b="14899"/>
          <a:stretch/>
        </p:blipFill>
        <p:spPr bwMode="auto">
          <a:xfrm>
            <a:off x="7863840" y="4350474"/>
            <a:ext cx="3995928" cy="163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932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5D9691-923A-E188-6630-06CDA94FF322}"/>
              </a:ext>
            </a:extLst>
          </p:cNvPr>
          <p:cNvSpPr>
            <a:spLocks noGrp="1"/>
          </p:cNvSpPr>
          <p:nvPr>
            <p:ph type="title"/>
          </p:nvPr>
        </p:nvSpPr>
        <p:spPr>
          <a:xfrm>
            <a:off x="5297762" y="329184"/>
            <a:ext cx="6251110" cy="1783080"/>
          </a:xfrm>
        </p:spPr>
        <p:txBody>
          <a:bodyPr anchor="b">
            <a:normAutofit/>
          </a:bodyPr>
          <a:lstStyle/>
          <a:p>
            <a:r>
              <a:rPr lang="en-US" sz="5400" dirty="0"/>
              <a:t>Research Results</a:t>
            </a:r>
          </a:p>
        </p:txBody>
      </p:sp>
      <p:pic>
        <p:nvPicPr>
          <p:cNvPr id="5" name="Picture 4" descr="Chemical formulas are written on paper">
            <a:extLst>
              <a:ext uri="{FF2B5EF4-FFF2-40B4-BE49-F238E27FC236}">
                <a16:creationId xmlns:a16="http://schemas.microsoft.com/office/drawing/2014/main" id="{520DA7D8-7D68-CEE3-10D6-66E09B17FFDD}"/>
              </a:ext>
            </a:extLst>
          </p:cNvPr>
          <p:cNvPicPr>
            <a:picLocks noChangeAspect="1"/>
          </p:cNvPicPr>
          <p:nvPr/>
        </p:nvPicPr>
        <p:blipFill>
          <a:blip r:embed="rId2"/>
          <a:srcRect l="30672" r="3112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22F622-E577-04E5-ABDB-20172EF0732F}"/>
              </a:ext>
            </a:extLst>
          </p:cNvPr>
          <p:cNvSpPr>
            <a:spLocks noGrp="1"/>
          </p:cNvSpPr>
          <p:nvPr>
            <p:ph idx="1"/>
          </p:nvPr>
        </p:nvSpPr>
        <p:spPr>
          <a:xfrm>
            <a:off x="4657345" y="2706624"/>
            <a:ext cx="7415206" cy="3483864"/>
          </a:xfrm>
        </p:spPr>
        <p:txBody>
          <a:bodyPr>
            <a:normAutofit fontScale="77500" lnSpcReduction="20000"/>
          </a:bodyPr>
          <a:lstStyle/>
          <a:p>
            <a:r>
              <a:rPr lang="en-US" sz="2900" dirty="0"/>
              <a:t>Any intellectual property developed during the 10 weeks is the property of ISU.</a:t>
            </a:r>
          </a:p>
          <a:p>
            <a:pPr lvl="1"/>
            <a:r>
              <a:rPr lang="en-US" sz="2900" dirty="0"/>
              <a:t>In practice, this primarily prohibits you from patenting or otherwise trying to own/monetize the results.</a:t>
            </a:r>
          </a:p>
          <a:p>
            <a:r>
              <a:rPr lang="en-US" sz="2900" dirty="0"/>
              <a:t>If you publish results, they should be acknowledged as:</a:t>
            </a:r>
          </a:p>
          <a:p>
            <a:pPr lvl="1"/>
            <a:r>
              <a:rPr lang="en-US" sz="2900" b="0" i="0" u="none" strike="noStrike" dirty="0">
                <a:effectLst/>
              </a:rPr>
              <a:t>This material is based upon work supported by the National Science Foundation under Grant No. 2348724. </a:t>
            </a:r>
            <a:r>
              <a:rPr lang="en-US" sz="2900" u="none" strike="noStrike" dirty="0">
                <a:effectLst/>
              </a:rPr>
              <a:t>Any Opinions, findings and conclusions or recommendations expressed in this material are those of the author(s) and do not necessarily reflect those of the National Science Foundation.</a:t>
            </a:r>
          </a:p>
        </p:txBody>
      </p:sp>
    </p:spTree>
    <p:extLst>
      <p:ext uri="{BB962C8B-B14F-4D97-AF65-F5344CB8AC3E}">
        <p14:creationId xmlns:p14="http://schemas.microsoft.com/office/powerpoint/2010/main" val="37388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15EDD-3F0C-3C1A-C0CF-DC0B3982BA07}"/>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Code of Conduct</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63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0435FA-5A9B-456E-FF1C-41CBAE7DCE04}"/>
              </a:ext>
            </a:extLst>
          </p:cNvPr>
          <p:cNvSpPr>
            <a:spLocks noGrp="1"/>
          </p:cNvSpPr>
          <p:nvPr>
            <p:ph type="title"/>
          </p:nvPr>
        </p:nvSpPr>
        <p:spPr>
          <a:xfrm>
            <a:off x="5297762" y="329184"/>
            <a:ext cx="6251110" cy="1783080"/>
          </a:xfrm>
        </p:spPr>
        <p:txBody>
          <a:bodyPr anchor="b">
            <a:normAutofit/>
          </a:bodyPr>
          <a:lstStyle/>
          <a:p>
            <a:r>
              <a:rPr lang="en-US" sz="5400"/>
              <a:t>Code of Conduct</a:t>
            </a:r>
          </a:p>
        </p:txBody>
      </p:sp>
      <p:pic>
        <p:nvPicPr>
          <p:cNvPr id="5" name="Picture 4" descr="Colorful carved figures of humans">
            <a:extLst>
              <a:ext uri="{FF2B5EF4-FFF2-40B4-BE49-F238E27FC236}">
                <a16:creationId xmlns:a16="http://schemas.microsoft.com/office/drawing/2014/main" id="{0CEBF64C-88C5-D1BC-F511-33266716E434}"/>
              </a:ext>
            </a:extLst>
          </p:cNvPr>
          <p:cNvPicPr>
            <a:picLocks noChangeAspect="1"/>
          </p:cNvPicPr>
          <p:nvPr/>
        </p:nvPicPr>
        <p:blipFill>
          <a:blip r:embed="rId2"/>
          <a:srcRect l="25923" r="2569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7FE294-F41F-2F66-169F-C1901DC49A02}"/>
              </a:ext>
            </a:extLst>
          </p:cNvPr>
          <p:cNvSpPr>
            <a:spLocks noGrp="1"/>
          </p:cNvSpPr>
          <p:nvPr>
            <p:ph idx="1"/>
          </p:nvPr>
        </p:nvSpPr>
        <p:spPr>
          <a:xfrm>
            <a:off x="5297762" y="2706624"/>
            <a:ext cx="6251110" cy="3483864"/>
          </a:xfrm>
        </p:spPr>
        <p:txBody>
          <a:bodyPr>
            <a:normAutofit fontScale="92500" lnSpcReduction="10000"/>
          </a:bodyPr>
          <a:lstStyle/>
          <a:p>
            <a:r>
              <a:rPr lang="en-US" sz="2000" dirty="0"/>
              <a:t>We have a zero-tolerance policy for harassment and discrimination of any kind among any SIMCODES participants.</a:t>
            </a:r>
          </a:p>
          <a:p>
            <a:pPr lvl="1"/>
            <a:r>
              <a:rPr lang="en-US" sz="2000" dirty="0"/>
              <a:t>No, your first amendment rights do not protect harassment/discrimination in SIMCODES settings. </a:t>
            </a:r>
          </a:p>
          <a:p>
            <a:pPr lvl="1"/>
            <a:r>
              <a:rPr lang="en-US" sz="2000" dirty="0"/>
              <a:t>These policies also apply in the residency halls and at extracurricular activities.</a:t>
            </a:r>
          </a:p>
          <a:p>
            <a:r>
              <a:rPr lang="en-US" sz="2000" dirty="0"/>
              <a:t>Be cognizant that others may come from different cultures and share different beliefs, i.e., we all have different thresholds and topics that we find offensive.</a:t>
            </a:r>
          </a:p>
          <a:p>
            <a:pPr lvl="1"/>
            <a:r>
              <a:rPr lang="en-US" sz="2000" dirty="0"/>
              <a:t>If you must think about whether something is offensive or not, assume it is.</a:t>
            </a:r>
          </a:p>
          <a:p>
            <a:pPr lvl="1"/>
            <a:endParaRPr lang="en-US" sz="1700" dirty="0"/>
          </a:p>
          <a:p>
            <a:pPr lvl="1"/>
            <a:endParaRPr lang="en-US" sz="1700" dirty="0"/>
          </a:p>
        </p:txBody>
      </p:sp>
    </p:spTree>
    <p:extLst>
      <p:ext uri="{BB962C8B-B14F-4D97-AF65-F5344CB8AC3E}">
        <p14:creationId xmlns:p14="http://schemas.microsoft.com/office/powerpoint/2010/main" val="74377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984CB-FCF6-E566-FBD8-BA3E6151EAC6}"/>
              </a:ext>
            </a:extLst>
          </p:cNvPr>
          <p:cNvSpPr>
            <a:spLocks noGrp="1"/>
          </p:cNvSpPr>
          <p:nvPr>
            <p:ph type="title"/>
          </p:nvPr>
        </p:nvSpPr>
        <p:spPr>
          <a:xfrm>
            <a:off x="572493" y="238539"/>
            <a:ext cx="11018520" cy="1434415"/>
          </a:xfrm>
        </p:spPr>
        <p:txBody>
          <a:bodyPr anchor="b">
            <a:normAutofit/>
          </a:bodyPr>
          <a:lstStyle/>
          <a:p>
            <a:r>
              <a:rPr lang="en-US" sz="5400"/>
              <a:t>Notes on Smoking</a:t>
            </a:r>
          </a:p>
        </p:txBody>
      </p:sp>
      <p:sp>
        <p:nvSpPr>
          <p:cNvPr id="92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20690A-A96E-C417-5792-560635E6FFCA}"/>
              </a:ext>
            </a:extLst>
          </p:cNvPr>
          <p:cNvSpPr>
            <a:spLocks noGrp="1"/>
          </p:cNvSpPr>
          <p:nvPr>
            <p:ph idx="1"/>
          </p:nvPr>
        </p:nvSpPr>
        <p:spPr>
          <a:xfrm>
            <a:off x="572493" y="2071316"/>
            <a:ext cx="6273841" cy="4119172"/>
          </a:xfrm>
        </p:spPr>
        <p:txBody>
          <a:bodyPr anchor="t">
            <a:normAutofit/>
          </a:bodyPr>
          <a:lstStyle/>
          <a:p>
            <a:r>
              <a:rPr lang="en-US" sz="2000" dirty="0"/>
              <a:t>Smoking includes cigarettes, cigars, pipes, hookahs, e-cigarettes, e-pipe, e-hookah, vape pens, etc.</a:t>
            </a:r>
          </a:p>
          <a:p>
            <a:r>
              <a:rPr lang="en-US" sz="2000" dirty="0"/>
              <a:t>ISU is a smoke-free campus. You may not smoke in any ISU building (including your apartment) or on any ISU owned property (including parking lots).</a:t>
            </a:r>
          </a:p>
          <a:p>
            <a:pPr lvl="1"/>
            <a:r>
              <a:rPr lang="en-US" sz="2000" dirty="0"/>
              <a:t>I have “no idea” where people go to smoke.</a:t>
            </a:r>
          </a:p>
          <a:p>
            <a:r>
              <a:rPr lang="en-US" sz="2000" dirty="0"/>
              <a:t>Marijuana is illegal in Iowa for recreational use. Medical marijuana is legal. CBD is legal.</a:t>
            </a:r>
          </a:p>
          <a:p>
            <a:pPr lvl="1"/>
            <a:r>
              <a:rPr lang="en-US" sz="2000" dirty="0"/>
              <a:t>Some stores sell THC-infused beverages. My understanding is that this somehow skirts the law, but I am not a lawyer, and if you partake of these you do so at your own risk (I believe you have to be 21 to buy them).</a:t>
            </a:r>
          </a:p>
        </p:txBody>
      </p:sp>
      <p:pic>
        <p:nvPicPr>
          <p:cNvPr id="9218" name="Picture 2" descr="South Park Towelie Dont Forget To Bring A Towel">
            <a:extLst>
              <a:ext uri="{FF2B5EF4-FFF2-40B4-BE49-F238E27FC236}">
                <a16:creationId xmlns:a16="http://schemas.microsoft.com/office/drawing/2014/main" id="{E4739B25-AD3F-EB85-AFF9-766809A17F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57" r="6506" b="2"/>
          <a:stretch/>
        </p:blipFill>
        <p:spPr bwMode="auto">
          <a:xfrm>
            <a:off x="6846334" y="2219597"/>
            <a:ext cx="5196048" cy="351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301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D7BA81-9EB0-AE3B-5EED-F108DAC796B1}"/>
              </a:ext>
            </a:extLst>
          </p:cNvPr>
          <p:cNvSpPr>
            <a:spLocks noGrp="1"/>
          </p:cNvSpPr>
          <p:nvPr>
            <p:ph type="title"/>
          </p:nvPr>
        </p:nvSpPr>
        <p:spPr>
          <a:xfrm>
            <a:off x="572493" y="238539"/>
            <a:ext cx="11018520" cy="1434415"/>
          </a:xfrm>
        </p:spPr>
        <p:txBody>
          <a:bodyPr anchor="b">
            <a:normAutofit/>
          </a:bodyPr>
          <a:lstStyle/>
          <a:p>
            <a:r>
              <a:rPr lang="en-US" sz="5400"/>
              <a:t>Notes on Alcohol</a:t>
            </a:r>
          </a:p>
        </p:txBody>
      </p:sp>
      <p:sp>
        <p:nvSpPr>
          <p:cNvPr id="1024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17488A-5B2C-2533-1186-5405917B35FC}"/>
              </a:ext>
            </a:extLst>
          </p:cNvPr>
          <p:cNvSpPr>
            <a:spLocks noGrp="1"/>
          </p:cNvSpPr>
          <p:nvPr>
            <p:ph idx="1"/>
          </p:nvPr>
        </p:nvSpPr>
        <p:spPr>
          <a:xfrm>
            <a:off x="572493" y="2071316"/>
            <a:ext cx="6713552" cy="4119172"/>
          </a:xfrm>
        </p:spPr>
        <p:txBody>
          <a:bodyPr anchor="t">
            <a:normAutofit lnSpcReduction="10000"/>
          </a:bodyPr>
          <a:lstStyle/>
          <a:p>
            <a:r>
              <a:rPr lang="en-US" sz="2000" dirty="0"/>
              <a:t>This is a college town with a college campus in it. Alcohol is plentiful and readily available.</a:t>
            </a:r>
          </a:p>
          <a:p>
            <a:r>
              <a:rPr lang="en-US" sz="2000" dirty="0"/>
              <a:t>If you are legal drinking age (21 in Iowa) you may possess/consume alcohol in the apartments (full policy </a:t>
            </a:r>
            <a:r>
              <a:rPr lang="en-US" sz="2000" dirty="0">
                <a:hlinkClick r:id="rId2"/>
              </a:rPr>
              <a:t>here</a:t>
            </a:r>
            <a:r>
              <a:rPr lang="en-US" sz="2000" dirty="0"/>
              <a:t>), regardless of your roommates’ ages.</a:t>
            </a:r>
          </a:p>
          <a:p>
            <a:r>
              <a:rPr lang="en-US" sz="2000" dirty="0"/>
              <a:t>Some of the extracurricular activities may provide the opportunity to purchase alcohol. If you are of legal drinking you may partake if you want (you should not feel pressured to do so though).</a:t>
            </a:r>
          </a:p>
          <a:p>
            <a:pPr lvl="1"/>
            <a:r>
              <a:rPr lang="en-US" sz="2000" dirty="0"/>
              <a:t>SIMCODES can not reimburse alcohol purchases.</a:t>
            </a:r>
          </a:p>
          <a:p>
            <a:pPr lvl="1"/>
            <a:r>
              <a:rPr lang="en-US" sz="2000" dirty="0"/>
              <a:t>If you partake, please do so responsibly.</a:t>
            </a:r>
          </a:p>
          <a:p>
            <a:r>
              <a:rPr lang="en-US" sz="2000" dirty="0"/>
              <a:t>Ames is a college town. The police readily hand out alcohol citations (</a:t>
            </a:r>
            <a:r>
              <a:rPr lang="en-US" sz="2000" dirty="0">
                <a:hlinkClick r:id="rId3"/>
              </a:rPr>
              <a:t>by far and away </a:t>
            </a:r>
            <a:r>
              <a:rPr lang="en-US" sz="2000" dirty="0"/>
              <a:t>underage drinking is the number one reason for arrest in Ames).</a:t>
            </a:r>
          </a:p>
          <a:p>
            <a:endParaRPr lang="en-US" sz="1700" dirty="0"/>
          </a:p>
        </p:txBody>
      </p:sp>
      <p:pic>
        <p:nvPicPr>
          <p:cNvPr id="10242" name="Picture 2" descr="South Park - Imgflip">
            <a:extLst>
              <a:ext uri="{FF2B5EF4-FFF2-40B4-BE49-F238E27FC236}">
                <a16:creationId xmlns:a16="http://schemas.microsoft.com/office/drawing/2014/main" id="{82A59395-E512-18C1-48B0-A907DA6E2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566" r="14280"/>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772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3" name="Rectangle 1127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1DAB5-1885-1D98-4993-7C00FEDDB22D}"/>
              </a:ext>
            </a:extLst>
          </p:cNvPr>
          <p:cNvSpPr>
            <a:spLocks noGrp="1"/>
          </p:cNvSpPr>
          <p:nvPr>
            <p:ph type="title"/>
          </p:nvPr>
        </p:nvSpPr>
        <p:spPr>
          <a:xfrm>
            <a:off x="572493" y="238539"/>
            <a:ext cx="11018520" cy="1434415"/>
          </a:xfrm>
        </p:spPr>
        <p:txBody>
          <a:bodyPr anchor="b">
            <a:normAutofit/>
          </a:bodyPr>
          <a:lstStyle/>
          <a:p>
            <a:r>
              <a:rPr lang="en-US" sz="5400"/>
              <a:t>Notes on Other Drugs</a:t>
            </a:r>
          </a:p>
        </p:txBody>
      </p:sp>
      <p:sp>
        <p:nvSpPr>
          <p:cNvPr id="1127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341458-82DC-9FC6-F3A6-1FC01944F036}"/>
              </a:ext>
            </a:extLst>
          </p:cNvPr>
          <p:cNvSpPr>
            <a:spLocks noGrp="1"/>
          </p:cNvSpPr>
          <p:nvPr>
            <p:ph idx="1"/>
          </p:nvPr>
        </p:nvSpPr>
        <p:spPr>
          <a:xfrm>
            <a:off x="572493" y="2071316"/>
            <a:ext cx="6713552" cy="4119172"/>
          </a:xfrm>
        </p:spPr>
        <p:txBody>
          <a:bodyPr anchor="t">
            <a:normAutofit/>
          </a:bodyPr>
          <a:lstStyle/>
          <a:p>
            <a:r>
              <a:rPr lang="en-US" sz="2200" dirty="0"/>
              <a:t>Caffeine is plentiful in Ames.</a:t>
            </a:r>
          </a:p>
          <a:p>
            <a:pPr lvl="1"/>
            <a:r>
              <a:rPr lang="en-US" sz="2200" dirty="0"/>
              <a:t>Courtyard Café is about two buildings away from AMES and the chemistry buildings.</a:t>
            </a:r>
          </a:p>
          <a:p>
            <a:pPr lvl="1"/>
            <a:r>
              <a:rPr lang="en-US" sz="2200" dirty="0"/>
              <a:t>If you are a Starbucks purest, closest one is on Lincoln Way by the Memorial Union.  </a:t>
            </a:r>
          </a:p>
          <a:p>
            <a:pPr lvl="1"/>
            <a:r>
              <a:rPr lang="en-US" sz="2200" dirty="0"/>
              <a:t>Many departments and research spaces have coffee makers, check with your mentor if you’re looking for free coffee.</a:t>
            </a:r>
          </a:p>
          <a:p>
            <a:r>
              <a:rPr lang="en-US" sz="2200" dirty="0"/>
              <a:t>Unless you have a prescription, all other controlled substances are are illegal in Iowa.</a:t>
            </a:r>
          </a:p>
        </p:txBody>
      </p:sp>
      <p:pic>
        <p:nvPicPr>
          <p:cNvPr id="11268" name="Picture 4" descr="tweek tweak | Tweek south park, South park, South park characters">
            <a:extLst>
              <a:ext uri="{FF2B5EF4-FFF2-40B4-BE49-F238E27FC236}">
                <a16:creationId xmlns:a16="http://schemas.microsoft.com/office/drawing/2014/main" id="{A5247E02-9EF0-E732-CC2B-A1B10658C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32" r="1757"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039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46D3B-DEF0-7803-7760-1C5FE071D228}"/>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Research Integrity</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22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9140D-7CD1-FE09-DF5C-0BDE97EF9E47}"/>
              </a:ext>
            </a:extLst>
          </p:cNvPr>
          <p:cNvSpPr>
            <a:spLocks noGrp="1"/>
          </p:cNvSpPr>
          <p:nvPr>
            <p:ph type="title"/>
          </p:nvPr>
        </p:nvSpPr>
        <p:spPr>
          <a:xfrm>
            <a:off x="572493" y="238539"/>
            <a:ext cx="11018520" cy="1434415"/>
          </a:xfrm>
        </p:spPr>
        <p:txBody>
          <a:bodyPr anchor="b">
            <a:normAutofit/>
          </a:bodyPr>
          <a:lstStyle/>
          <a:p>
            <a:r>
              <a:rPr lang="en-US" sz="5400"/>
              <a:t>What is Research Integrity?</a:t>
            </a:r>
          </a:p>
        </p:txBody>
      </p:sp>
      <p:sp>
        <p:nvSpPr>
          <p:cNvPr id="1229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4C5D0C-D78E-B832-10A9-5488AC945A1E}"/>
              </a:ext>
            </a:extLst>
          </p:cNvPr>
          <p:cNvSpPr>
            <a:spLocks noGrp="1"/>
          </p:cNvSpPr>
          <p:nvPr>
            <p:ph idx="1"/>
          </p:nvPr>
        </p:nvSpPr>
        <p:spPr>
          <a:xfrm>
            <a:off x="230660" y="2071316"/>
            <a:ext cx="7055385" cy="4119172"/>
          </a:xfrm>
        </p:spPr>
        <p:txBody>
          <a:bodyPr anchor="t">
            <a:normAutofit lnSpcReduction="10000"/>
          </a:bodyPr>
          <a:lstStyle/>
          <a:p>
            <a:r>
              <a:rPr lang="en-US" sz="2200" dirty="0"/>
              <a:t>Wikipedia: “The aspect of research ethics that deals with best practice or rules of professional practice of scientists.”</a:t>
            </a:r>
          </a:p>
          <a:p>
            <a:r>
              <a:rPr lang="en-US" sz="2200" dirty="0"/>
              <a:t>Scientific “society” assumes that published, and peer-reviewed scientific results are credible.</a:t>
            </a:r>
          </a:p>
          <a:p>
            <a:pPr lvl="1"/>
            <a:r>
              <a:rPr lang="en-US" sz="2200" dirty="0"/>
              <a:t>“peer-review” is the process by which a study is scrutinized by experts in the field before it is published. In theory, this process catches errors in logic, procedure, or interpretation. In practice, things slip through.</a:t>
            </a:r>
          </a:p>
          <a:p>
            <a:r>
              <a:rPr lang="en-US" sz="2600" dirty="0"/>
              <a:t>The rapid rate of scientific advancement is predicated on “I shouldn’t have to check your work (unless I want to).”</a:t>
            </a:r>
          </a:p>
          <a:p>
            <a:pPr lvl="1"/>
            <a:endParaRPr lang="en-US" sz="2200" dirty="0"/>
          </a:p>
        </p:txBody>
      </p:sp>
      <p:pic>
        <p:nvPicPr>
          <p:cNvPr id="12290" name="Picture 2" descr="Pin on Preliminary Studies: The Social and Cultural World | Society ...">
            <a:extLst>
              <a:ext uri="{FF2B5EF4-FFF2-40B4-BE49-F238E27FC236}">
                <a16:creationId xmlns:a16="http://schemas.microsoft.com/office/drawing/2014/main" id="{22DDE260-7C35-E8AF-2275-29DD0C77EE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 r="316"/>
          <a:stretch/>
        </p:blipFill>
        <p:spPr bwMode="auto">
          <a:xfrm>
            <a:off x="7077081" y="2071316"/>
            <a:ext cx="4884259" cy="361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33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E0006-D0AB-2F32-5FC9-DBA63BB49FB6}"/>
              </a:ext>
            </a:extLst>
          </p:cNvPr>
          <p:cNvSpPr>
            <a:spLocks noGrp="1"/>
          </p:cNvSpPr>
          <p:nvPr>
            <p:ph type="title"/>
          </p:nvPr>
        </p:nvSpPr>
        <p:spPr>
          <a:xfrm>
            <a:off x="838200" y="365125"/>
            <a:ext cx="10515600" cy="1325563"/>
          </a:xfrm>
        </p:spPr>
        <p:txBody>
          <a:bodyPr>
            <a:normAutofit/>
          </a:bodyPr>
          <a:lstStyle/>
          <a:p>
            <a:r>
              <a:rPr lang="en-US" sz="5400"/>
              <a:t>Topics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306427-29D1-70E1-4272-6A464E30006F}"/>
              </a:ext>
            </a:extLst>
          </p:cNvPr>
          <p:cNvSpPr>
            <a:spLocks noGrp="1"/>
          </p:cNvSpPr>
          <p:nvPr>
            <p:ph idx="1"/>
          </p:nvPr>
        </p:nvSpPr>
        <p:spPr>
          <a:xfrm>
            <a:off x="838200" y="1929384"/>
            <a:ext cx="10515600" cy="4251960"/>
          </a:xfrm>
        </p:spPr>
        <p:txBody>
          <a:bodyPr>
            <a:normAutofit/>
          </a:bodyPr>
          <a:lstStyle/>
          <a:p>
            <a:r>
              <a:rPr lang="en-US" sz="2200" dirty="0"/>
              <a:t>Abbreviations: The Rosetta stone to what I say.</a:t>
            </a:r>
          </a:p>
          <a:p>
            <a:r>
              <a:rPr lang="en-US" sz="2200" dirty="0"/>
              <a:t>Objectives and deliverables:  What we’re all here to do.</a:t>
            </a:r>
          </a:p>
          <a:p>
            <a:r>
              <a:rPr lang="en-US" sz="2200" dirty="0"/>
              <a:t>Safety: How to not die while working towards “the goal.”</a:t>
            </a:r>
          </a:p>
          <a:p>
            <a:r>
              <a:rPr lang="en-US" sz="2200" dirty="0"/>
              <a:t>Expectations: What you must do if you want to be paid.</a:t>
            </a:r>
          </a:p>
          <a:p>
            <a:r>
              <a:rPr lang="en-US" sz="2200" dirty="0"/>
              <a:t>Code of conduct: How you should behave.</a:t>
            </a:r>
          </a:p>
          <a:p>
            <a:r>
              <a:rPr lang="en-US" sz="2200" dirty="0"/>
              <a:t>Research integrity: How you are expected to conduct research.</a:t>
            </a:r>
          </a:p>
          <a:p>
            <a:r>
              <a:rPr lang="en-US" sz="2200" dirty="0"/>
              <a:t>Getting help: What to do if (when?) problems arises.</a:t>
            </a:r>
          </a:p>
        </p:txBody>
      </p:sp>
    </p:spTree>
    <p:extLst>
      <p:ext uri="{BB962C8B-B14F-4D97-AF65-F5344CB8AC3E}">
        <p14:creationId xmlns:p14="http://schemas.microsoft.com/office/powerpoint/2010/main" val="1482751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5" name="Rectangle 718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B6A741-FFBC-4EE6-A03B-6DA414094F7E}"/>
              </a:ext>
            </a:extLst>
          </p:cNvPr>
          <p:cNvSpPr>
            <a:spLocks noGrp="1"/>
          </p:cNvSpPr>
          <p:nvPr>
            <p:ph type="title"/>
          </p:nvPr>
        </p:nvSpPr>
        <p:spPr>
          <a:xfrm>
            <a:off x="640080" y="329184"/>
            <a:ext cx="6894576" cy="1783080"/>
          </a:xfrm>
        </p:spPr>
        <p:txBody>
          <a:bodyPr anchor="b">
            <a:normAutofit/>
          </a:bodyPr>
          <a:lstStyle/>
          <a:p>
            <a:r>
              <a:rPr lang="en-US" sz="5400"/>
              <a:t>Research Integrity Policies</a:t>
            </a:r>
          </a:p>
        </p:txBody>
      </p:sp>
      <p:sp>
        <p:nvSpPr>
          <p:cNvPr id="718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E1ABCB-A4CB-6AD9-C313-C1694ACD7117}"/>
              </a:ext>
            </a:extLst>
          </p:cNvPr>
          <p:cNvSpPr>
            <a:spLocks noGrp="1"/>
          </p:cNvSpPr>
          <p:nvPr>
            <p:ph idx="1"/>
          </p:nvPr>
        </p:nvSpPr>
        <p:spPr>
          <a:xfrm>
            <a:off x="640080" y="2706624"/>
            <a:ext cx="6894576" cy="3483864"/>
          </a:xfrm>
        </p:spPr>
        <p:txBody>
          <a:bodyPr>
            <a:normAutofit/>
          </a:bodyPr>
          <a:lstStyle/>
          <a:p>
            <a:r>
              <a:rPr lang="en-US" sz="1900" dirty="0"/>
              <a:t>You will be doing research meant to contribute to the scientific community. In turn, the scientific community expects your contribution to ensure the integrity of research.</a:t>
            </a:r>
          </a:p>
          <a:p>
            <a:r>
              <a:rPr lang="en-US" sz="1900" dirty="0"/>
              <a:t>Research integrity varies a bit among research fields, so check with your mentor to make sure these slides cover your research.</a:t>
            </a:r>
          </a:p>
          <a:p>
            <a:r>
              <a:rPr lang="en-US" sz="1900" dirty="0"/>
              <a:t>Failure to conduct research ethically may be grounds for immediate dismissal from SIMCODES.</a:t>
            </a:r>
          </a:p>
          <a:p>
            <a:pPr lvl="1"/>
            <a:r>
              <a:rPr lang="en-US" sz="1900" dirty="0"/>
              <a:t>Will depend on the severity. We’re not going to throw you out because you didn’t credit where you took a meme from (like someone around here…).</a:t>
            </a:r>
          </a:p>
        </p:txBody>
      </p:sp>
      <p:pic>
        <p:nvPicPr>
          <p:cNvPr id="7172" name="Picture 4" descr="Research Integrity: Integral to Good Science – Club SciWri">
            <a:extLst>
              <a:ext uri="{FF2B5EF4-FFF2-40B4-BE49-F238E27FC236}">
                <a16:creationId xmlns:a16="http://schemas.microsoft.com/office/drawing/2014/main" id="{F9A0360C-31B2-4F16-A625-C43A1A2DE6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3840" y="870008"/>
            <a:ext cx="4014216" cy="234831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tealing memes be like... - Imgflip">
            <a:extLst>
              <a:ext uri="{FF2B5EF4-FFF2-40B4-BE49-F238E27FC236}">
                <a16:creationId xmlns:a16="http://schemas.microsoft.com/office/drawing/2014/main" id="{D7BF36E8-7185-6CB3-0FA9-10003BE24D2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27340" y="4079193"/>
            <a:ext cx="3868928" cy="217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305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B78CE5-919F-8E97-6AE5-64D922A0B90F}"/>
              </a:ext>
            </a:extLst>
          </p:cNvPr>
          <p:cNvSpPr>
            <a:spLocks noGrp="1"/>
          </p:cNvSpPr>
          <p:nvPr>
            <p:ph type="title"/>
          </p:nvPr>
        </p:nvSpPr>
        <p:spPr>
          <a:xfrm>
            <a:off x="838200" y="365125"/>
            <a:ext cx="10515600" cy="1325563"/>
          </a:xfrm>
        </p:spPr>
        <p:txBody>
          <a:bodyPr>
            <a:normAutofit/>
          </a:bodyPr>
          <a:lstStyle/>
          <a:p>
            <a:r>
              <a:rPr lang="en-US" sz="5400"/>
              <a:t>Citations and Attributions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76B896-76ED-F3F2-7E9C-BE9B9FD5574C}"/>
              </a:ext>
            </a:extLst>
          </p:cNvPr>
          <p:cNvSpPr>
            <a:spLocks noGrp="1"/>
          </p:cNvSpPr>
          <p:nvPr>
            <p:ph idx="1"/>
          </p:nvPr>
        </p:nvSpPr>
        <p:spPr>
          <a:xfrm>
            <a:off x="235807" y="1883447"/>
            <a:ext cx="6869327" cy="4251960"/>
          </a:xfrm>
        </p:spPr>
        <p:txBody>
          <a:bodyPr>
            <a:normAutofit fontScale="92500"/>
          </a:bodyPr>
          <a:lstStyle/>
          <a:p>
            <a:r>
              <a:rPr lang="en-US" sz="2200" dirty="0"/>
              <a:t>If someone else had an idea before you, you must cite it.</a:t>
            </a:r>
          </a:p>
          <a:p>
            <a:pPr lvl="1"/>
            <a:r>
              <a:rPr lang="en-US" sz="1800" dirty="0"/>
              <a:t>You are expected to perform due diligence to see if the idea exists.</a:t>
            </a:r>
          </a:p>
          <a:p>
            <a:r>
              <a:rPr lang="en-US" sz="2200" dirty="0"/>
              <a:t>If you use someone else’s data, software, images, or words, you must cite/attribute it.</a:t>
            </a:r>
          </a:p>
          <a:p>
            <a:r>
              <a:rPr lang="en-US" sz="2200" dirty="0"/>
              <a:t>Different fields have different citation/attribution styles. Check with your mentor for your field’s requirements.</a:t>
            </a:r>
          </a:p>
          <a:p>
            <a:r>
              <a:rPr lang="en-US" sz="2200" dirty="0"/>
              <a:t>In general, I recommend noting:</a:t>
            </a:r>
          </a:p>
          <a:p>
            <a:pPr lvl="1"/>
            <a:r>
              <a:rPr lang="en-US" sz="2200" dirty="0"/>
              <a:t>The digital object identifier (DOI), if it has one. This will help you go back and get details (authors, title, etc.) later.</a:t>
            </a:r>
          </a:p>
          <a:p>
            <a:pPr lvl="1"/>
            <a:r>
              <a:rPr lang="en-US" sz="2200" dirty="0"/>
              <a:t>The URL and the date for websites.</a:t>
            </a:r>
          </a:p>
          <a:p>
            <a:pPr lvl="1"/>
            <a:r>
              <a:rPr lang="en-US" sz="2200" dirty="0"/>
              <a:t>The version for software you use.</a:t>
            </a:r>
          </a:p>
        </p:txBody>
      </p:sp>
      <p:pic>
        <p:nvPicPr>
          <p:cNvPr id="9" name="Picture 8" descr="A person in a suit in front of a whiteboard&#10;&#10;AI-generated content may be incorrect.">
            <a:extLst>
              <a:ext uri="{FF2B5EF4-FFF2-40B4-BE49-F238E27FC236}">
                <a16:creationId xmlns:a16="http://schemas.microsoft.com/office/drawing/2014/main" id="{746ACA1A-385E-D7F7-4E9A-B22B0D27A6AB}"/>
              </a:ext>
            </a:extLst>
          </p:cNvPr>
          <p:cNvPicPr>
            <a:picLocks noChangeAspect="1"/>
          </p:cNvPicPr>
          <p:nvPr/>
        </p:nvPicPr>
        <p:blipFill>
          <a:blip r:embed="rId2"/>
          <a:stretch>
            <a:fillRect/>
          </a:stretch>
        </p:blipFill>
        <p:spPr>
          <a:xfrm>
            <a:off x="6967803" y="2313679"/>
            <a:ext cx="5087244" cy="3391496"/>
          </a:xfrm>
          <a:prstGeom prst="rect">
            <a:avLst/>
          </a:prstGeom>
        </p:spPr>
      </p:pic>
    </p:spTree>
    <p:extLst>
      <p:ext uri="{BB962C8B-B14F-4D97-AF65-F5344CB8AC3E}">
        <p14:creationId xmlns:p14="http://schemas.microsoft.com/office/powerpoint/2010/main" val="3471973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61BDC-176A-03D6-692B-68AEC9904699}"/>
              </a:ext>
            </a:extLst>
          </p:cNvPr>
          <p:cNvSpPr>
            <a:spLocks noGrp="1"/>
          </p:cNvSpPr>
          <p:nvPr>
            <p:ph type="title"/>
          </p:nvPr>
        </p:nvSpPr>
        <p:spPr>
          <a:xfrm>
            <a:off x="5297762" y="329184"/>
            <a:ext cx="6251110" cy="1783080"/>
          </a:xfrm>
        </p:spPr>
        <p:txBody>
          <a:bodyPr anchor="b">
            <a:normAutofit/>
          </a:bodyPr>
          <a:lstStyle/>
          <a:p>
            <a:r>
              <a:rPr lang="en-US" sz="5400"/>
              <a:t>Data Transparency</a:t>
            </a:r>
          </a:p>
        </p:txBody>
      </p:sp>
      <p:pic>
        <p:nvPicPr>
          <p:cNvPr id="5" name="Picture 4" descr="Magnifying glass showing decling performance">
            <a:extLst>
              <a:ext uri="{FF2B5EF4-FFF2-40B4-BE49-F238E27FC236}">
                <a16:creationId xmlns:a16="http://schemas.microsoft.com/office/drawing/2014/main" id="{ECAC6D76-4E40-84ED-7F42-A4545B3497A1}"/>
              </a:ext>
            </a:extLst>
          </p:cNvPr>
          <p:cNvPicPr>
            <a:picLocks noChangeAspect="1"/>
          </p:cNvPicPr>
          <p:nvPr/>
        </p:nvPicPr>
        <p:blipFill>
          <a:blip r:embed="rId2"/>
          <a:srcRect l="12053" r="42616" b="-1"/>
          <a:stretch/>
        </p:blipFill>
        <p:spPr>
          <a:xfrm>
            <a:off x="1" y="10"/>
            <a:ext cx="3855307"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FC5B1B-44F6-9B0D-7AAB-6CFE17056DB3}"/>
              </a:ext>
            </a:extLst>
          </p:cNvPr>
          <p:cNvSpPr>
            <a:spLocks noGrp="1"/>
          </p:cNvSpPr>
          <p:nvPr>
            <p:ph idx="1"/>
          </p:nvPr>
        </p:nvSpPr>
        <p:spPr>
          <a:xfrm>
            <a:off x="4127157" y="2706624"/>
            <a:ext cx="7421715" cy="3483864"/>
          </a:xfrm>
        </p:spPr>
        <p:txBody>
          <a:bodyPr>
            <a:noAutofit/>
          </a:bodyPr>
          <a:lstStyle/>
          <a:p>
            <a:r>
              <a:rPr lang="en-US" sz="1800" dirty="0"/>
              <a:t>Data includes, but is not limited to numerical results, figures, software, posters, and presentations.</a:t>
            </a:r>
          </a:p>
          <a:p>
            <a:r>
              <a:rPr lang="en-US" sz="1800" dirty="0"/>
              <a:t>You should save all research data, including undesirable results.</a:t>
            </a:r>
          </a:p>
          <a:p>
            <a:pPr lvl="1"/>
            <a:r>
              <a:rPr lang="en-US" sz="1800" dirty="0"/>
              <a:t>Examples of “undesirable” results are calculations that failed to converge and data that contradicts your hypotheses, </a:t>
            </a:r>
          </a:p>
          <a:p>
            <a:pPr lvl="1"/>
            <a:r>
              <a:rPr lang="en-US" sz="1800" dirty="0"/>
              <a:t>This does not refer to results from testing/debugging software unless the process is to be published.</a:t>
            </a:r>
          </a:p>
          <a:p>
            <a:pPr lvl="1"/>
            <a:r>
              <a:rPr lang="en-US" sz="1800" dirty="0"/>
              <a:t>Storage is cheap. If you’re not sure if you’ll need it, save it!</a:t>
            </a:r>
          </a:p>
          <a:p>
            <a:r>
              <a:rPr lang="en-US" sz="1800" dirty="0"/>
              <a:t>It is your responsibility to collect “metadata” along with data.</a:t>
            </a:r>
          </a:p>
          <a:p>
            <a:pPr lvl="1"/>
            <a:r>
              <a:rPr lang="en-US" sz="1800" dirty="0"/>
              <a:t>Metadata = data about data.</a:t>
            </a:r>
          </a:p>
          <a:p>
            <a:pPr lvl="1"/>
            <a:r>
              <a:rPr lang="en-US" sz="1800" dirty="0"/>
              <a:t>Metadata is usually research specific, so check with your mentor.</a:t>
            </a:r>
          </a:p>
          <a:p>
            <a:r>
              <a:rPr lang="en-US" sz="1800" dirty="0"/>
              <a:t>All data is subject to SIMCODES’s </a:t>
            </a:r>
            <a:r>
              <a:rPr lang="en-US" sz="1800" dirty="0">
                <a:hlinkClick r:id="rId3"/>
              </a:rPr>
              <a:t>data policy </a:t>
            </a:r>
            <a:r>
              <a:rPr lang="en-US" sz="1800" dirty="0"/>
              <a:t>(covered later).</a:t>
            </a:r>
          </a:p>
        </p:txBody>
      </p:sp>
    </p:spTree>
    <p:extLst>
      <p:ext uri="{BB962C8B-B14F-4D97-AF65-F5344CB8AC3E}">
        <p14:creationId xmlns:p14="http://schemas.microsoft.com/office/powerpoint/2010/main" val="898475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Geodynamics | Reproducible Computational Science">
            <a:extLst>
              <a:ext uri="{FF2B5EF4-FFF2-40B4-BE49-F238E27FC236}">
                <a16:creationId xmlns:a16="http://schemas.microsoft.com/office/drawing/2014/main" id="{808F22E9-32E2-3C3C-DD6D-450F982988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 t="-2679" r="323" b="2681"/>
          <a:stretch/>
        </p:blipFill>
        <p:spPr bwMode="auto">
          <a:xfrm>
            <a:off x="6714908" y="3165168"/>
            <a:ext cx="5474044" cy="31244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FFCB30-ED1F-FDAF-947B-3BF34C1AD9F0}"/>
              </a:ext>
            </a:extLst>
          </p:cNvPr>
          <p:cNvSpPr>
            <a:spLocks noGrp="1"/>
          </p:cNvSpPr>
          <p:nvPr>
            <p:ph type="title"/>
          </p:nvPr>
        </p:nvSpPr>
        <p:spPr>
          <a:xfrm>
            <a:off x="572493" y="238539"/>
            <a:ext cx="11018520" cy="1434415"/>
          </a:xfrm>
        </p:spPr>
        <p:txBody>
          <a:bodyPr anchor="b">
            <a:normAutofit/>
          </a:bodyPr>
          <a:lstStyle/>
          <a:p>
            <a:r>
              <a:rPr lang="en-US" sz="5400"/>
              <a:t>Replicability</a:t>
            </a:r>
          </a:p>
        </p:txBody>
      </p:sp>
      <p:sp>
        <p:nvSpPr>
          <p:cNvPr id="174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D72DE5-8450-20C9-3167-370FD3B64894}"/>
              </a:ext>
            </a:extLst>
          </p:cNvPr>
          <p:cNvSpPr>
            <a:spLocks noGrp="1"/>
          </p:cNvSpPr>
          <p:nvPr>
            <p:ph idx="1"/>
          </p:nvPr>
        </p:nvSpPr>
        <p:spPr>
          <a:xfrm>
            <a:off x="271848" y="2071316"/>
            <a:ext cx="11516498" cy="4119172"/>
          </a:xfrm>
        </p:spPr>
        <p:txBody>
          <a:bodyPr anchor="t">
            <a:normAutofit/>
          </a:bodyPr>
          <a:lstStyle/>
          <a:p>
            <a:r>
              <a:rPr lang="en-US" sz="1900" dirty="0"/>
              <a:t>Scientific results need to be reproducible.</a:t>
            </a:r>
          </a:p>
          <a:p>
            <a:r>
              <a:rPr lang="en-US" sz="1900" dirty="0"/>
              <a:t>To ensure reproducibility it is important to document the procedure used to compute results.</a:t>
            </a:r>
          </a:p>
          <a:p>
            <a:pPr lvl="1"/>
            <a:r>
              <a:rPr lang="en-US" sz="1900" dirty="0"/>
              <a:t>In the moment it always feels like “I’ll remember how I obtained this result later.”</a:t>
            </a:r>
          </a:p>
          <a:p>
            <a:pPr lvl="1"/>
            <a:r>
              <a:rPr lang="en-US" sz="1900" dirty="0"/>
              <a:t>In practice, you’ll likely forget key details in two to three weeks.</a:t>
            </a:r>
          </a:p>
          <a:p>
            <a:r>
              <a:rPr lang="en-US" sz="1900" dirty="0"/>
              <a:t>For software projects it is strongly recommended you document your procedure in the software’s documentation.</a:t>
            </a:r>
          </a:p>
          <a:p>
            <a:pPr lvl="1"/>
            <a:r>
              <a:rPr lang="en-US" sz="1900" dirty="0"/>
              <a:t>Provides the next person to use your software guidance.</a:t>
            </a:r>
          </a:p>
          <a:p>
            <a:pPr lvl="1"/>
            <a:r>
              <a:rPr lang="en-US" sz="1900" dirty="0"/>
              <a:t>Easy to find/cite later.</a:t>
            </a:r>
          </a:p>
        </p:txBody>
      </p:sp>
    </p:spTree>
    <p:extLst>
      <p:ext uri="{BB962C8B-B14F-4D97-AF65-F5344CB8AC3E}">
        <p14:creationId xmlns:p14="http://schemas.microsoft.com/office/powerpoint/2010/main" val="2847670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A440A-49C3-40DE-82A9-0F845BFAEBC9}"/>
              </a:ext>
            </a:extLst>
          </p:cNvPr>
          <p:cNvSpPr>
            <a:spLocks noGrp="1"/>
          </p:cNvSpPr>
          <p:nvPr>
            <p:ph type="title"/>
          </p:nvPr>
        </p:nvSpPr>
        <p:spPr>
          <a:xfrm>
            <a:off x="572493" y="238539"/>
            <a:ext cx="11018520" cy="1434415"/>
          </a:xfrm>
        </p:spPr>
        <p:txBody>
          <a:bodyPr anchor="b">
            <a:normAutofit/>
          </a:bodyPr>
          <a:lstStyle/>
          <a:p>
            <a:r>
              <a:rPr lang="en-US" sz="5400"/>
              <a:t>SIMCODES Data Policy</a:t>
            </a:r>
          </a:p>
        </p:txBody>
      </p:sp>
      <p:sp>
        <p:nvSpPr>
          <p:cNvPr id="1639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CAEC31-BAD3-2103-7779-63D4E7556374}"/>
              </a:ext>
            </a:extLst>
          </p:cNvPr>
          <p:cNvSpPr>
            <a:spLocks noGrp="1"/>
          </p:cNvSpPr>
          <p:nvPr>
            <p:ph idx="1"/>
          </p:nvPr>
        </p:nvSpPr>
        <p:spPr>
          <a:xfrm>
            <a:off x="572493" y="2071316"/>
            <a:ext cx="6713552" cy="4119172"/>
          </a:xfrm>
        </p:spPr>
        <p:txBody>
          <a:bodyPr anchor="t">
            <a:normAutofit/>
          </a:bodyPr>
          <a:lstStyle/>
          <a:p>
            <a:r>
              <a:rPr lang="en-US" sz="1900" dirty="0"/>
              <a:t>Most funding agencies require data management plans. These are formal writeups of your data policies.</a:t>
            </a:r>
          </a:p>
          <a:p>
            <a:pPr lvl="1"/>
            <a:r>
              <a:rPr lang="en-US" sz="1900" dirty="0"/>
              <a:t>Partly to ensure scientific integrity.</a:t>
            </a:r>
          </a:p>
          <a:p>
            <a:pPr lvl="1"/>
            <a:r>
              <a:rPr lang="en-US" sz="1900" dirty="0"/>
              <a:t>Partly to ensure that data paid for with taxpayer dollars is accessible by the public.</a:t>
            </a:r>
          </a:p>
          <a:p>
            <a:pPr lvl="1"/>
            <a:r>
              <a:rPr lang="en-US" sz="1900" dirty="0"/>
              <a:t>Partly to ensure data is machine-readable for potential future AI/ML research.</a:t>
            </a:r>
          </a:p>
          <a:p>
            <a:r>
              <a:rPr lang="en-US" sz="1900" dirty="0"/>
              <a:t>SIMCODES data policies provide specificity to the abstract points we just discussed.</a:t>
            </a:r>
          </a:p>
          <a:p>
            <a:r>
              <a:rPr lang="en-US" sz="1900" dirty="0"/>
              <a:t>All members of SIMCODES are obligated to follow the same data policies.</a:t>
            </a:r>
          </a:p>
          <a:p>
            <a:r>
              <a:rPr lang="en-US" sz="1900" dirty="0"/>
              <a:t>Future tutorials will provide you the training needed to comply with these policies.</a:t>
            </a:r>
          </a:p>
        </p:txBody>
      </p:sp>
      <p:pic>
        <p:nvPicPr>
          <p:cNvPr id="16386" name="Picture 2" descr="Star trek data Memes - Imgflip">
            <a:extLst>
              <a:ext uri="{FF2B5EF4-FFF2-40B4-BE49-F238E27FC236}">
                <a16:creationId xmlns:a16="http://schemas.microsoft.com/office/drawing/2014/main" id="{ABC84F71-8671-EBC1-1D2F-5887FD3E1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079" r="10563"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149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6A5F9E-B014-3992-022D-F5BC6DECB5BC}"/>
              </a:ext>
            </a:extLst>
          </p:cNvPr>
          <p:cNvSpPr>
            <a:spLocks noGrp="1"/>
          </p:cNvSpPr>
          <p:nvPr>
            <p:ph type="title"/>
          </p:nvPr>
        </p:nvSpPr>
        <p:spPr>
          <a:xfrm>
            <a:off x="572493" y="238539"/>
            <a:ext cx="11018520" cy="1434415"/>
          </a:xfrm>
        </p:spPr>
        <p:txBody>
          <a:bodyPr anchor="b">
            <a:normAutofit/>
          </a:bodyPr>
          <a:lstStyle/>
          <a:p>
            <a:r>
              <a:rPr lang="en-US" sz="5400" dirty="0"/>
              <a:t>Data Access</a:t>
            </a:r>
          </a:p>
        </p:txBody>
      </p:sp>
      <p:sp>
        <p:nvSpPr>
          <p:cNvPr id="1434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68954-6A3C-291B-8C8F-8666CC99B009}"/>
              </a:ext>
            </a:extLst>
          </p:cNvPr>
          <p:cNvSpPr>
            <a:spLocks noGrp="1"/>
          </p:cNvSpPr>
          <p:nvPr>
            <p:ph idx="1"/>
          </p:nvPr>
        </p:nvSpPr>
        <p:spPr>
          <a:xfrm>
            <a:off x="247135" y="2071316"/>
            <a:ext cx="6844566" cy="4119172"/>
          </a:xfrm>
        </p:spPr>
        <p:txBody>
          <a:bodyPr anchor="t">
            <a:normAutofit fontScale="92500" lnSpcReduction="20000"/>
          </a:bodyPr>
          <a:lstStyle/>
          <a:p>
            <a:r>
              <a:rPr lang="en-US" sz="2000" dirty="0"/>
              <a:t>All data created (including software) during SIMCODES will be made publicly available and will be distributed as free and open-source.</a:t>
            </a:r>
          </a:p>
          <a:p>
            <a:pPr lvl="1"/>
            <a:r>
              <a:rPr lang="en-US" sz="2000" dirty="0"/>
              <a:t>Publicly available means anyone with an internet connection should be able to get your data.</a:t>
            </a:r>
          </a:p>
          <a:p>
            <a:pPr lvl="1"/>
            <a:r>
              <a:rPr lang="en-US" sz="2000" dirty="0"/>
              <a:t>Open-source means anyone with an internet connection can get the source code for the software.</a:t>
            </a:r>
          </a:p>
          <a:p>
            <a:r>
              <a:rPr lang="en-US" sz="2400" dirty="0"/>
              <a:t>All SIMCODES projects resulting in </a:t>
            </a:r>
            <a:r>
              <a:rPr lang="en-US" sz="2400" u="sng" dirty="0"/>
              <a:t>new </a:t>
            </a:r>
            <a:r>
              <a:rPr lang="en-US" sz="2400" dirty="0"/>
              <a:t>software will be developed as GitHub repositories owned by the SIMCODES-ISU organization.</a:t>
            </a:r>
          </a:p>
          <a:p>
            <a:r>
              <a:rPr lang="en-US" sz="2400" dirty="0"/>
              <a:t>If you make contributions to existing software, you must have a plan in place to make those contributions public and open-source.</a:t>
            </a:r>
          </a:p>
          <a:p>
            <a:r>
              <a:rPr lang="en-US" sz="2400" dirty="0"/>
              <a:t>Exception: public release of data may be embargoed until results are published.</a:t>
            </a:r>
          </a:p>
        </p:txBody>
      </p:sp>
      <p:pic>
        <p:nvPicPr>
          <p:cNvPr id="14340" name="Picture 4" descr="What is FOSS? What is Open Source? Are They the Same Thing?">
            <a:extLst>
              <a:ext uri="{FF2B5EF4-FFF2-40B4-BE49-F238E27FC236}">
                <a16:creationId xmlns:a16="http://schemas.microsoft.com/office/drawing/2014/main" id="{9C945FCE-AC5A-27B6-D578-688B91DDA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701" y="1948068"/>
            <a:ext cx="4509120" cy="450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18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4" name="Rectangle 1537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93B7E-AFE2-28DF-A0F6-43507F923706}"/>
              </a:ext>
            </a:extLst>
          </p:cNvPr>
          <p:cNvSpPr>
            <a:spLocks noGrp="1"/>
          </p:cNvSpPr>
          <p:nvPr>
            <p:ph type="title"/>
          </p:nvPr>
        </p:nvSpPr>
        <p:spPr>
          <a:xfrm>
            <a:off x="572493" y="238539"/>
            <a:ext cx="11018520" cy="1434415"/>
          </a:xfrm>
        </p:spPr>
        <p:txBody>
          <a:bodyPr anchor="b">
            <a:normAutofit/>
          </a:bodyPr>
          <a:lstStyle/>
          <a:p>
            <a:r>
              <a:rPr lang="en-US" sz="5400" dirty="0"/>
              <a:t>Data Formats</a:t>
            </a:r>
          </a:p>
        </p:txBody>
      </p:sp>
      <p:sp>
        <p:nvSpPr>
          <p:cNvPr id="1537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306D0D-9DC9-3399-BC39-8B8D591788DF}"/>
              </a:ext>
            </a:extLst>
          </p:cNvPr>
          <p:cNvSpPr>
            <a:spLocks noGrp="1"/>
          </p:cNvSpPr>
          <p:nvPr>
            <p:ph idx="1"/>
          </p:nvPr>
        </p:nvSpPr>
        <p:spPr>
          <a:xfrm>
            <a:off x="572493" y="2071316"/>
            <a:ext cx="6713552" cy="4119172"/>
          </a:xfrm>
        </p:spPr>
        <p:txBody>
          <a:bodyPr anchor="t">
            <a:noAutofit/>
          </a:bodyPr>
          <a:lstStyle/>
          <a:p>
            <a:r>
              <a:rPr lang="en-US" sz="2000" dirty="0"/>
              <a:t>SIMCODES recommends all software development be done in Python.</a:t>
            </a:r>
          </a:p>
          <a:p>
            <a:pPr lvl="1"/>
            <a:r>
              <a:rPr lang="en-US" sz="2000" dirty="0"/>
              <a:t>Exception: you are contributing to an existing software package written in a different language.</a:t>
            </a:r>
          </a:p>
          <a:p>
            <a:r>
              <a:rPr lang="en-US" sz="2000" dirty="0"/>
              <a:t>SIMCODES has agreed to store data in the formats created by </a:t>
            </a:r>
            <a:r>
              <a:rPr lang="en-US" sz="2000" dirty="0" err="1"/>
              <a:t>MolSSI’s</a:t>
            </a:r>
            <a:r>
              <a:rPr lang="en-US" sz="2000" dirty="0"/>
              <a:t> </a:t>
            </a:r>
            <a:r>
              <a:rPr lang="en-US" sz="2000" dirty="0" err="1"/>
              <a:t>QCArchive</a:t>
            </a:r>
            <a:r>
              <a:rPr lang="en-US" sz="2000" dirty="0"/>
              <a:t> when applicable.</a:t>
            </a:r>
          </a:p>
          <a:p>
            <a:pPr lvl="1"/>
            <a:r>
              <a:rPr lang="en-US" sz="2000" dirty="0"/>
              <a:t>Applies primarily to inputs/outputs to/from computational chemistry packages.</a:t>
            </a:r>
          </a:p>
          <a:p>
            <a:pPr lvl="1"/>
            <a:r>
              <a:rPr lang="en-US" sz="2000" dirty="0"/>
              <a:t>AI/ML models should rely on these formats for input/output when possible.</a:t>
            </a:r>
          </a:p>
          <a:p>
            <a:r>
              <a:rPr lang="en-US" sz="2000" dirty="0"/>
              <a:t>Presentations and posters will be stored in PDF format (and optionally in native formats).</a:t>
            </a:r>
          </a:p>
          <a:p>
            <a:r>
              <a:rPr lang="en-US" sz="2000" dirty="0"/>
              <a:t>Storage formats of AI/ML models will be left up to the mentors.</a:t>
            </a:r>
          </a:p>
        </p:txBody>
      </p:sp>
      <p:pic>
        <p:nvPicPr>
          <p:cNvPr id="15362" name="Picture 2" descr="The MolSSI QCArchive project: An open‐source platform to compute ...">
            <a:extLst>
              <a:ext uri="{FF2B5EF4-FFF2-40B4-BE49-F238E27FC236}">
                <a16:creationId xmlns:a16="http://schemas.microsoft.com/office/drawing/2014/main" id="{B8C96EE4-4453-5E95-6F4F-AF277BC41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280"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55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627FC2-599E-6E7B-9A57-8B0D93F03B2C}"/>
              </a:ext>
            </a:extLst>
          </p:cNvPr>
          <p:cNvSpPr>
            <a:spLocks noGrp="1"/>
          </p:cNvSpPr>
          <p:nvPr>
            <p:ph type="title"/>
          </p:nvPr>
        </p:nvSpPr>
        <p:spPr>
          <a:xfrm>
            <a:off x="572493" y="238539"/>
            <a:ext cx="11018520" cy="1434415"/>
          </a:xfrm>
        </p:spPr>
        <p:txBody>
          <a:bodyPr anchor="b">
            <a:normAutofit/>
          </a:bodyPr>
          <a:lstStyle/>
          <a:p>
            <a:r>
              <a:rPr lang="en-US" sz="5000"/>
              <a:t>Data Reuse, Redistribution, and Archival</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F50673-3501-FF4D-6F8B-AFAF28DFCC90}"/>
              </a:ext>
            </a:extLst>
          </p:cNvPr>
          <p:cNvSpPr>
            <a:spLocks noGrp="1"/>
          </p:cNvSpPr>
          <p:nvPr>
            <p:ph idx="1"/>
          </p:nvPr>
        </p:nvSpPr>
        <p:spPr>
          <a:xfrm>
            <a:off x="374785" y="1941891"/>
            <a:ext cx="6374977" cy="4119172"/>
          </a:xfrm>
        </p:spPr>
        <p:txBody>
          <a:bodyPr anchor="t">
            <a:normAutofit/>
          </a:bodyPr>
          <a:lstStyle/>
          <a:p>
            <a:r>
              <a:rPr lang="en-US" sz="2000" dirty="0"/>
              <a:t>Data generated during SIMCODES must be licensed and distributed under an open-source license (we recommend Apache 2.0). </a:t>
            </a:r>
          </a:p>
          <a:p>
            <a:pPr lvl="1"/>
            <a:r>
              <a:rPr lang="en-US" sz="2000" dirty="0"/>
              <a:t>Exception: contributions to existing software are done subject to the existing license.</a:t>
            </a:r>
          </a:p>
          <a:p>
            <a:r>
              <a:rPr lang="en-US" sz="2000" dirty="0"/>
              <a:t>Data generated during SIMCODES will remain on GitHub indefinitely.</a:t>
            </a:r>
          </a:p>
          <a:p>
            <a:pPr lvl="1"/>
            <a:r>
              <a:rPr lang="en-US" sz="2000" dirty="0"/>
              <a:t>If you are done with your project, and there is no plan to continue development, it may be archived.</a:t>
            </a:r>
          </a:p>
          <a:p>
            <a:pPr lvl="1"/>
            <a:r>
              <a:rPr lang="en-US" sz="2000" dirty="0"/>
              <a:t>Archived projects are still publicly visible they just can’t be extended.</a:t>
            </a:r>
          </a:p>
          <a:p>
            <a:r>
              <a:rPr lang="en-US" sz="2000" dirty="0"/>
              <a:t>You are welcome to leverage your project (or any SIMCODES project) in future research.</a:t>
            </a:r>
          </a:p>
        </p:txBody>
      </p:sp>
      <p:pic>
        <p:nvPicPr>
          <p:cNvPr id="18434" name="Picture 2" descr="Randall Munroe’s XKCD ‘Code Lifespan’ - Security Boulevard">
            <a:extLst>
              <a:ext uri="{FF2B5EF4-FFF2-40B4-BE49-F238E27FC236}">
                <a16:creationId xmlns:a16="http://schemas.microsoft.com/office/drawing/2014/main" id="{80AD105F-9F88-5F00-0F9D-AFA84FB0C3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0921" b="2"/>
          <a:stretch/>
        </p:blipFill>
        <p:spPr bwMode="auto">
          <a:xfrm>
            <a:off x="6749762" y="2056906"/>
            <a:ext cx="5580058"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899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F7CA4E7-46DD-952B-FCD0-1D809BB08055}"/>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Getting Help</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8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75F24-740A-C9E3-3BC4-D4D776ED80CA}"/>
              </a:ext>
            </a:extLst>
          </p:cNvPr>
          <p:cNvSpPr>
            <a:spLocks noGrp="1"/>
          </p:cNvSpPr>
          <p:nvPr>
            <p:ph type="title"/>
          </p:nvPr>
        </p:nvSpPr>
        <p:spPr>
          <a:xfrm>
            <a:off x="572493" y="238539"/>
            <a:ext cx="11018520" cy="1434415"/>
          </a:xfrm>
        </p:spPr>
        <p:txBody>
          <a:bodyPr anchor="b">
            <a:normAutofit/>
          </a:bodyPr>
          <a:lstStyle/>
          <a:p>
            <a:r>
              <a:rPr lang="en-US" sz="5400"/>
              <a:t>Grievance Policy</a:t>
            </a:r>
          </a:p>
        </p:txBody>
      </p:sp>
      <p:sp>
        <p:nvSpPr>
          <p:cNvPr id="1946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3C3D7D-7EC5-0C15-B547-6B0E9A7076F1}"/>
              </a:ext>
            </a:extLst>
          </p:cNvPr>
          <p:cNvSpPr>
            <a:spLocks noGrp="1"/>
          </p:cNvSpPr>
          <p:nvPr>
            <p:ph idx="1"/>
          </p:nvPr>
        </p:nvSpPr>
        <p:spPr>
          <a:xfrm>
            <a:off x="572493" y="2071316"/>
            <a:ext cx="6713552" cy="4119172"/>
          </a:xfrm>
        </p:spPr>
        <p:txBody>
          <a:bodyPr anchor="t">
            <a:normAutofit/>
          </a:bodyPr>
          <a:lstStyle/>
          <a:p>
            <a:pPr marL="514350" indent="-514350">
              <a:buFont typeface="+mj-lt"/>
              <a:buAutoNum type="arabicPeriod"/>
            </a:pPr>
            <a:r>
              <a:rPr lang="en-US" sz="1900" dirty="0"/>
              <a:t>Informal resolution. Participants are encouraged to try to resolve conflicts directly or with their mentors.</a:t>
            </a:r>
          </a:p>
          <a:p>
            <a:pPr marL="514350" indent="-514350">
              <a:buFont typeface="+mj-lt"/>
              <a:buAutoNum type="arabicPeriod"/>
            </a:pPr>
            <a:r>
              <a:rPr lang="en-US" sz="1900" dirty="0"/>
              <a:t>Grievance submission. If the problem is not resolved from step 1 submit a written grievance to Grievance Officer (Ryan).</a:t>
            </a:r>
          </a:p>
          <a:p>
            <a:pPr lvl="1"/>
            <a:r>
              <a:rPr lang="en-US" sz="1900" dirty="0"/>
              <a:t>Make sure you include all parties involved, details, and evidence.</a:t>
            </a:r>
          </a:p>
          <a:p>
            <a:pPr marL="514350" indent="-514350">
              <a:buFont typeface="+mj-lt"/>
              <a:buAutoNum type="arabicPeriod"/>
            </a:pPr>
            <a:r>
              <a:rPr lang="en-US" sz="1900" dirty="0"/>
              <a:t>Review &amp; investigation. The Grievance Officer with confidentially review the complaint and offer a resolution within 10 business days.</a:t>
            </a:r>
          </a:p>
          <a:p>
            <a:pPr marL="514350" indent="-514350">
              <a:buFont typeface="+mj-lt"/>
              <a:buAutoNum type="arabicPeriod"/>
            </a:pPr>
            <a:r>
              <a:rPr lang="en-US" sz="1900" dirty="0"/>
              <a:t>Appeal. If dissatisfied, the complaint can be elevated to the Principle Investigator (Theresa).</a:t>
            </a:r>
          </a:p>
          <a:p>
            <a:r>
              <a:rPr lang="en-US" sz="1900" dirty="0"/>
              <a:t>Retaliation against complainants is strictly prohibited.</a:t>
            </a:r>
          </a:p>
        </p:txBody>
      </p:sp>
      <p:pic>
        <p:nvPicPr>
          <p:cNvPr id="19458" name="Picture 2" descr="That's all it takes. - Imgflip">
            <a:extLst>
              <a:ext uri="{FF2B5EF4-FFF2-40B4-BE49-F238E27FC236}">
                <a16:creationId xmlns:a16="http://schemas.microsoft.com/office/drawing/2014/main" id="{4F2D5104-D341-8E1F-07EC-4E3EBAB968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 r="-1"/>
          <a:stretch/>
        </p:blipFill>
        <p:spPr bwMode="auto">
          <a:xfrm>
            <a:off x="7555842" y="2498660"/>
            <a:ext cx="4363312" cy="326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95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0DC13DB-6919-835C-F7AD-D6580541775F}"/>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Abbreviations</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82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C9D071-88A7-5812-71CF-39F3F119B5D2}"/>
              </a:ext>
            </a:extLst>
          </p:cNvPr>
          <p:cNvSpPr>
            <a:spLocks noGrp="1"/>
          </p:cNvSpPr>
          <p:nvPr>
            <p:ph type="title"/>
          </p:nvPr>
        </p:nvSpPr>
        <p:spPr>
          <a:xfrm>
            <a:off x="572493" y="238539"/>
            <a:ext cx="11018520" cy="1434415"/>
          </a:xfrm>
        </p:spPr>
        <p:txBody>
          <a:bodyPr anchor="b">
            <a:normAutofit/>
          </a:bodyPr>
          <a:lstStyle/>
          <a:p>
            <a:r>
              <a:rPr lang="en-US" sz="5400"/>
              <a:t>Research Questions</a:t>
            </a:r>
          </a:p>
        </p:txBody>
      </p:sp>
      <p:sp>
        <p:nvSpPr>
          <p:cNvPr id="2048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C8114E-21E6-98EE-B6F1-C89E790D334E}"/>
              </a:ext>
            </a:extLst>
          </p:cNvPr>
          <p:cNvSpPr>
            <a:spLocks noGrp="1"/>
          </p:cNvSpPr>
          <p:nvPr>
            <p:ph idx="1"/>
          </p:nvPr>
        </p:nvSpPr>
        <p:spPr>
          <a:xfrm>
            <a:off x="572493" y="2071316"/>
            <a:ext cx="6713552" cy="4119172"/>
          </a:xfrm>
        </p:spPr>
        <p:txBody>
          <a:bodyPr anchor="t">
            <a:normAutofit/>
          </a:bodyPr>
          <a:lstStyle/>
          <a:p>
            <a:r>
              <a:rPr lang="en-US" sz="2000"/>
              <a:t>Success in SIMCODES requires rapid progress.</a:t>
            </a:r>
          </a:p>
          <a:p>
            <a:pPr lvl="1"/>
            <a:r>
              <a:rPr lang="en-US" sz="2000"/>
              <a:t>Barriers naturally arise during research.</a:t>
            </a:r>
          </a:p>
          <a:p>
            <a:pPr lvl="1"/>
            <a:r>
              <a:rPr lang="en-US" sz="2000"/>
              <a:t>Can not afford to be stuck for long.</a:t>
            </a:r>
          </a:p>
          <a:p>
            <a:r>
              <a:rPr lang="en-US" sz="2000"/>
              <a:t>Your mentor and cohort members should be your lifeline.</a:t>
            </a:r>
          </a:p>
          <a:p>
            <a:pPr lvl="1"/>
            <a:r>
              <a:rPr lang="en-US" sz="2000"/>
              <a:t>Make sure you are engaging regularly.</a:t>
            </a:r>
          </a:p>
          <a:p>
            <a:pPr lvl="1"/>
            <a:r>
              <a:rPr lang="en-US" sz="2000"/>
              <a:t>Slack is a convenient option for general questions since you know everyone has access.</a:t>
            </a:r>
          </a:p>
          <a:p>
            <a:pPr lvl="1"/>
            <a:r>
              <a:rPr lang="en-US" sz="2000"/>
              <a:t>GitHub is convenient for questions pertaining to specifics of software hosted on GitHub.</a:t>
            </a:r>
          </a:p>
          <a:p>
            <a:pPr lvl="1"/>
            <a:r>
              <a:rPr lang="en-US" sz="2000"/>
              <a:t>Ultimately, use what works for you, your mentor, and the rest of the cohort.</a:t>
            </a:r>
          </a:p>
        </p:txBody>
      </p:sp>
      <p:pic>
        <p:nvPicPr>
          <p:cNvPr id="20482" name="Picture 2" descr="40+ Hilarious research memes that will make you smile">
            <a:extLst>
              <a:ext uri="{FF2B5EF4-FFF2-40B4-BE49-F238E27FC236}">
                <a16:creationId xmlns:a16="http://schemas.microsoft.com/office/drawing/2014/main" id="{2842BF48-EFE9-D975-5810-0BBCEE8F3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52" r="10163" b="-4"/>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395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1796CF-BEE2-C0CE-E44B-D1A1434D9042}"/>
              </a:ext>
            </a:extLst>
          </p:cNvPr>
          <p:cNvSpPr>
            <a:spLocks noGrp="1"/>
          </p:cNvSpPr>
          <p:nvPr>
            <p:ph type="title"/>
          </p:nvPr>
        </p:nvSpPr>
        <p:spPr>
          <a:xfrm>
            <a:off x="838200" y="698643"/>
            <a:ext cx="5243394" cy="2225532"/>
          </a:xfrm>
        </p:spPr>
        <p:txBody>
          <a:bodyPr anchor="t">
            <a:normAutofit/>
          </a:bodyPr>
          <a:lstStyle/>
          <a:p>
            <a:r>
              <a:rPr lang="en-US" sz="5600"/>
              <a:t>Resources</a:t>
            </a:r>
          </a:p>
        </p:txBody>
      </p:sp>
      <p:cxnSp>
        <p:nvCxnSpPr>
          <p:cNvPr id="11"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FE0E4CA-04FD-4712-9979-0D4FACCA60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4" name="Picture 2" descr="you get a resource everyone gets a resource - Oprah Winfrey - You Get a ...">
            <a:extLst>
              <a:ext uri="{FF2B5EF4-FFF2-40B4-BE49-F238E27FC236}">
                <a16:creationId xmlns:a16="http://schemas.microsoft.com/office/drawing/2014/main" id="{CDD150D3-943E-8C18-B8E3-0BE33B0ED6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4" b="-371"/>
          <a:stretch/>
        </p:blipFill>
        <p:spPr bwMode="auto">
          <a:xfrm>
            <a:off x="1411925" y="1785792"/>
            <a:ext cx="5243391" cy="39338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CA8D992-BB3F-47CD-BA18-71D54539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3000055"/>
            <a:ext cx="5243390" cy="2997970"/>
          </a:xfrm>
          <a:prstGeom prst="rect">
            <a:avLst/>
          </a:prstGeom>
          <a:gradFill flip="none" rotWithShape="1">
            <a:gsLst>
              <a:gs pos="100000">
                <a:schemeClr val="accent2">
                  <a:alpha val="20000"/>
                </a:schemeClr>
              </a:gs>
              <a:gs pos="0">
                <a:schemeClr val="accent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74F830-0D73-40ED-5CD3-777904B60F19}"/>
              </a:ext>
            </a:extLst>
          </p:cNvPr>
          <p:cNvSpPr>
            <a:spLocks noGrp="1"/>
          </p:cNvSpPr>
          <p:nvPr>
            <p:ph idx="1"/>
          </p:nvPr>
        </p:nvSpPr>
        <p:spPr>
          <a:xfrm>
            <a:off x="7229042" y="879355"/>
            <a:ext cx="4124758" cy="5120755"/>
          </a:xfrm>
        </p:spPr>
        <p:txBody>
          <a:bodyPr anchor="ctr">
            <a:normAutofit/>
          </a:bodyPr>
          <a:lstStyle/>
          <a:p>
            <a:r>
              <a:rPr lang="en-US" sz="1900">
                <a:solidFill>
                  <a:schemeClr val="tx1">
                    <a:alpha val="80000"/>
                  </a:schemeClr>
                </a:solidFill>
              </a:rPr>
              <a:t>For help writing software:</a:t>
            </a:r>
          </a:p>
          <a:p>
            <a:pPr lvl="1"/>
            <a:r>
              <a:rPr lang="en-US" sz="1900">
                <a:solidFill>
                  <a:schemeClr val="tx1">
                    <a:alpha val="80000"/>
                  </a:schemeClr>
                </a:solidFill>
              </a:rPr>
              <a:t>Python tutorials: </a:t>
            </a:r>
            <a:r>
              <a:rPr lang="en-US" sz="1900">
                <a:solidFill>
                  <a:schemeClr val="tx1">
                    <a:alpha val="80000"/>
                  </a:schemeClr>
                </a:solidFill>
                <a:hlinkClick r:id="rId3"/>
              </a:rPr>
              <a:t>MolSSI</a:t>
            </a:r>
            <a:r>
              <a:rPr lang="en-US" sz="1900">
                <a:solidFill>
                  <a:schemeClr val="tx1">
                    <a:alpha val="80000"/>
                  </a:schemeClr>
                </a:solidFill>
              </a:rPr>
              <a:t> </a:t>
            </a:r>
          </a:p>
          <a:p>
            <a:pPr lvl="1"/>
            <a:r>
              <a:rPr lang="en-US" sz="1900">
                <a:solidFill>
                  <a:schemeClr val="tx1">
                    <a:alpha val="80000"/>
                  </a:schemeClr>
                </a:solidFill>
              </a:rPr>
              <a:t>Best practices: </a:t>
            </a:r>
            <a:r>
              <a:rPr lang="en-US" sz="1900">
                <a:solidFill>
                  <a:schemeClr val="tx1">
                    <a:alpha val="80000"/>
                  </a:schemeClr>
                </a:solidFill>
                <a:hlinkClick r:id="rId4"/>
              </a:rPr>
              <a:t>MolSSI</a:t>
            </a:r>
            <a:endParaRPr lang="en-US" sz="1900">
              <a:solidFill>
                <a:schemeClr val="tx1">
                  <a:alpha val="80000"/>
                </a:schemeClr>
              </a:solidFill>
            </a:endParaRPr>
          </a:p>
          <a:p>
            <a:pPr lvl="1"/>
            <a:r>
              <a:rPr lang="en-US" sz="1900">
                <a:solidFill>
                  <a:schemeClr val="tx1">
                    <a:alpha val="80000"/>
                  </a:schemeClr>
                </a:solidFill>
              </a:rPr>
              <a:t>General help: Stack Overflow </a:t>
            </a:r>
            <a:r>
              <a:rPr lang="en-US" sz="1900">
                <a:solidFill>
                  <a:schemeClr val="tx1">
                    <a:alpha val="80000"/>
                  </a:schemeClr>
                </a:solidFill>
                <a:hlinkClick r:id="rId5"/>
              </a:rPr>
              <a:t>https://stackoverflow.com</a:t>
            </a:r>
            <a:endParaRPr lang="en-US" sz="1900">
              <a:solidFill>
                <a:schemeClr val="tx1">
                  <a:alpha val="80000"/>
                </a:schemeClr>
              </a:solidFill>
            </a:endParaRPr>
          </a:p>
          <a:p>
            <a:pPr lvl="1"/>
            <a:r>
              <a:rPr lang="en-US" sz="1900">
                <a:solidFill>
                  <a:schemeClr val="tx1">
                    <a:alpha val="80000"/>
                  </a:schemeClr>
                </a:solidFill>
              </a:rPr>
              <a:t>Deep dives: GeeksForGeeks </a:t>
            </a:r>
            <a:r>
              <a:rPr lang="en-US" sz="1900">
                <a:solidFill>
                  <a:schemeClr val="tx1">
                    <a:alpha val="80000"/>
                  </a:schemeClr>
                </a:solidFill>
                <a:hlinkClick r:id="rId6"/>
              </a:rPr>
              <a:t>https://www.geeksforgeeks.org</a:t>
            </a:r>
            <a:endParaRPr lang="en-US" sz="1900">
              <a:solidFill>
                <a:schemeClr val="tx1">
                  <a:alpha val="80000"/>
                </a:schemeClr>
              </a:solidFill>
            </a:endParaRPr>
          </a:p>
          <a:p>
            <a:r>
              <a:rPr lang="en-US" sz="1900">
                <a:solidFill>
                  <a:schemeClr val="tx1">
                    <a:alpha val="80000"/>
                  </a:schemeClr>
                </a:solidFill>
              </a:rPr>
              <a:t>For help understanding computational chemistry:</a:t>
            </a:r>
          </a:p>
          <a:p>
            <a:pPr lvl="1"/>
            <a:r>
              <a:rPr lang="en-US" sz="1900">
                <a:solidFill>
                  <a:schemeClr val="tx1">
                    <a:alpha val="80000"/>
                  </a:schemeClr>
                </a:solidFill>
              </a:rPr>
              <a:t>Introduction: </a:t>
            </a:r>
            <a:r>
              <a:rPr lang="en-US" sz="1900">
                <a:solidFill>
                  <a:schemeClr val="tx1">
                    <a:alpha val="80000"/>
                  </a:schemeClr>
                </a:solidFill>
                <a:hlinkClick r:id="rId7"/>
              </a:rPr>
              <a:t>MolSSI</a:t>
            </a:r>
            <a:endParaRPr lang="en-US" sz="1900">
              <a:solidFill>
                <a:schemeClr val="tx1">
                  <a:alpha val="80000"/>
                </a:schemeClr>
              </a:solidFill>
            </a:endParaRPr>
          </a:p>
          <a:p>
            <a:pPr lvl="1"/>
            <a:r>
              <a:rPr lang="en-US" sz="1900">
                <a:solidFill>
                  <a:schemeClr val="tx1">
                    <a:alpha val="80000"/>
                  </a:schemeClr>
                </a:solidFill>
              </a:rPr>
              <a:t>Deep dive: </a:t>
            </a:r>
            <a:r>
              <a:rPr lang="en-US" sz="1900">
                <a:solidFill>
                  <a:schemeClr val="tx1">
                    <a:alpha val="80000"/>
                  </a:schemeClr>
                </a:solidFill>
                <a:hlinkClick r:id="rId8"/>
              </a:rPr>
              <a:t>Psi4</a:t>
            </a:r>
            <a:endParaRPr lang="en-US" sz="1900">
              <a:solidFill>
                <a:schemeClr val="tx1">
                  <a:alpha val="80000"/>
                </a:schemeClr>
              </a:solidFill>
            </a:endParaRPr>
          </a:p>
          <a:p>
            <a:r>
              <a:rPr lang="en-US" sz="1900">
                <a:solidFill>
                  <a:schemeClr val="tx1">
                    <a:alpha val="80000"/>
                  </a:schemeClr>
                </a:solidFill>
              </a:rPr>
              <a:t>For help with AI/ML:</a:t>
            </a:r>
          </a:p>
          <a:p>
            <a:pPr lvl="1"/>
            <a:r>
              <a:rPr lang="en-US" sz="1900">
                <a:solidFill>
                  <a:schemeClr val="tx1">
                    <a:alpha val="80000"/>
                  </a:schemeClr>
                </a:solidFill>
              </a:rPr>
              <a:t>Introduction: </a:t>
            </a:r>
            <a:r>
              <a:rPr lang="en-US" sz="1900">
                <a:solidFill>
                  <a:schemeClr val="tx1">
                    <a:alpha val="80000"/>
                  </a:schemeClr>
                </a:solidFill>
                <a:hlinkClick r:id="rId9"/>
              </a:rPr>
              <a:t>MolSSI</a:t>
            </a:r>
            <a:endParaRPr lang="en-US" sz="1900">
              <a:solidFill>
                <a:schemeClr val="tx1">
                  <a:alpha val="80000"/>
                </a:schemeClr>
              </a:solidFill>
            </a:endParaRPr>
          </a:p>
          <a:p>
            <a:pPr lvl="1"/>
            <a:r>
              <a:rPr lang="en-US" sz="1900">
                <a:solidFill>
                  <a:schemeClr val="tx1">
                    <a:alpha val="80000"/>
                  </a:schemeClr>
                </a:solidFill>
              </a:rPr>
              <a:t>Deep dive: </a:t>
            </a:r>
            <a:r>
              <a:rPr lang="en-US" sz="1900">
                <a:solidFill>
                  <a:schemeClr val="tx1">
                    <a:alpha val="80000"/>
                  </a:schemeClr>
                </a:solidFill>
                <a:hlinkClick r:id="rId10"/>
              </a:rPr>
              <a:t>Deep Learning for Molecules &amp; Materials</a:t>
            </a:r>
            <a:endParaRPr lang="en-US" sz="1900">
              <a:solidFill>
                <a:schemeClr val="tx1">
                  <a:alpha val="80000"/>
                </a:schemeClr>
              </a:solidFill>
            </a:endParaRPr>
          </a:p>
        </p:txBody>
      </p:sp>
    </p:spTree>
    <p:extLst>
      <p:ext uri="{BB962C8B-B14F-4D97-AF65-F5344CB8AC3E}">
        <p14:creationId xmlns:p14="http://schemas.microsoft.com/office/powerpoint/2010/main" val="3475687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26F-5DE9-1929-EEC6-55697611DA9E}"/>
              </a:ext>
            </a:extLst>
          </p:cNvPr>
          <p:cNvSpPr>
            <a:spLocks noGrp="1"/>
          </p:cNvSpPr>
          <p:nvPr>
            <p:ph type="title"/>
          </p:nvPr>
        </p:nvSpPr>
        <p:spPr>
          <a:xfrm>
            <a:off x="572493" y="238539"/>
            <a:ext cx="11018520" cy="1434415"/>
          </a:xfrm>
        </p:spPr>
        <p:txBody>
          <a:bodyPr anchor="b">
            <a:normAutofit/>
          </a:bodyPr>
          <a:lstStyle/>
          <a:p>
            <a:r>
              <a:rPr lang="en-US" sz="5400" dirty="0"/>
              <a:t>Acknowledgements	</a:t>
            </a:r>
          </a:p>
        </p:txBody>
      </p:sp>
      <p:sp>
        <p:nvSpPr>
          <p:cNvPr id="3" name="Content Placeholder 2">
            <a:extLst>
              <a:ext uri="{FF2B5EF4-FFF2-40B4-BE49-F238E27FC236}">
                <a16:creationId xmlns:a16="http://schemas.microsoft.com/office/drawing/2014/main" id="{C531F696-CEAE-D468-EA64-69990F3C45B0}"/>
              </a:ext>
            </a:extLst>
          </p:cNvPr>
          <p:cNvSpPr>
            <a:spLocks noGrp="1"/>
          </p:cNvSpPr>
          <p:nvPr>
            <p:ph idx="1"/>
          </p:nvPr>
        </p:nvSpPr>
        <p:spPr>
          <a:xfrm>
            <a:off x="572493" y="2071316"/>
            <a:ext cx="6713552" cy="4119172"/>
          </a:xfrm>
        </p:spPr>
        <p:txBody>
          <a:bodyPr anchor="t">
            <a:normAutofit/>
          </a:bodyPr>
          <a:lstStyle/>
          <a:p>
            <a:r>
              <a:rPr lang="en-US" sz="2400" dirty="0"/>
              <a:t>PowerPoint’s Designer for making the slides look pretty.</a:t>
            </a:r>
          </a:p>
          <a:p>
            <a:r>
              <a:rPr lang="en-US" sz="2400" dirty="0"/>
              <a:t>The internet for memes.</a:t>
            </a:r>
          </a:p>
          <a:p>
            <a:r>
              <a:rPr lang="en-US" sz="2400" dirty="0"/>
              <a:t>NSF for funding SIMCODES</a:t>
            </a:r>
          </a:p>
        </p:txBody>
      </p:sp>
      <p:pic>
        <p:nvPicPr>
          <p:cNvPr id="11" name="Picture 10">
            <a:extLst>
              <a:ext uri="{FF2B5EF4-FFF2-40B4-BE49-F238E27FC236}">
                <a16:creationId xmlns:a16="http://schemas.microsoft.com/office/drawing/2014/main" id="{7FD5E42F-3022-B366-16ED-39BCDA793849}"/>
              </a:ext>
            </a:extLst>
          </p:cNvPr>
          <p:cNvPicPr>
            <a:picLocks noChangeAspect="1"/>
          </p:cNvPicPr>
          <p:nvPr/>
        </p:nvPicPr>
        <p:blipFill>
          <a:blip r:embed="rId2"/>
          <a:stretch>
            <a:fillRect/>
          </a:stretch>
        </p:blipFill>
        <p:spPr>
          <a:xfrm>
            <a:off x="8879282" y="4398661"/>
            <a:ext cx="2187565" cy="2191740"/>
          </a:xfrm>
          <a:prstGeom prst="rect">
            <a:avLst/>
          </a:prstGeom>
        </p:spPr>
      </p:pic>
      <p:pic>
        <p:nvPicPr>
          <p:cNvPr id="2050" name="Picture 2" descr="Meme Maker - INTERNET Meme Generator!">
            <a:extLst>
              <a:ext uri="{FF2B5EF4-FFF2-40B4-BE49-F238E27FC236}">
                <a16:creationId xmlns:a16="http://schemas.microsoft.com/office/drawing/2014/main" id="{3E0CE779-C5F0-4DC3-9B51-491E3C8B1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969" y="827901"/>
            <a:ext cx="3226880" cy="281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9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7701B-5647-B32B-9A07-552EFC9B8941}"/>
              </a:ext>
            </a:extLst>
          </p:cNvPr>
          <p:cNvSpPr>
            <a:spLocks noGrp="1"/>
          </p:cNvSpPr>
          <p:nvPr>
            <p:ph type="title"/>
          </p:nvPr>
        </p:nvSpPr>
        <p:spPr>
          <a:xfrm>
            <a:off x="5297762" y="329184"/>
            <a:ext cx="6251110" cy="1783080"/>
          </a:xfrm>
        </p:spPr>
        <p:txBody>
          <a:bodyPr anchor="b">
            <a:normAutofit/>
          </a:bodyPr>
          <a:lstStyle/>
          <a:p>
            <a:r>
              <a:rPr lang="en-US" sz="5400"/>
              <a:t>Abbreviations	</a:t>
            </a:r>
          </a:p>
        </p:txBody>
      </p:sp>
      <p:pic>
        <p:nvPicPr>
          <p:cNvPr id="5" name="Picture 4" descr="A pile of 3D yellow numbers">
            <a:extLst>
              <a:ext uri="{FF2B5EF4-FFF2-40B4-BE49-F238E27FC236}">
                <a16:creationId xmlns:a16="http://schemas.microsoft.com/office/drawing/2014/main" id="{D69FCE0D-6254-C5CB-1E39-86269BA2DD7A}"/>
              </a:ext>
            </a:extLst>
          </p:cNvPr>
          <p:cNvPicPr>
            <a:picLocks noChangeAspect="1"/>
          </p:cNvPicPr>
          <p:nvPr/>
        </p:nvPicPr>
        <p:blipFill>
          <a:blip r:embed="rId2"/>
          <a:srcRect l="31205" r="2923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CD7B21-7329-03D9-096A-E9B8AF80732B}"/>
              </a:ext>
            </a:extLst>
          </p:cNvPr>
          <p:cNvSpPr>
            <a:spLocks noGrp="1"/>
          </p:cNvSpPr>
          <p:nvPr>
            <p:ph idx="1"/>
          </p:nvPr>
        </p:nvSpPr>
        <p:spPr>
          <a:xfrm>
            <a:off x="5297762" y="2706624"/>
            <a:ext cx="6251110" cy="3483864"/>
          </a:xfrm>
        </p:spPr>
        <p:txBody>
          <a:bodyPr>
            <a:normAutofit lnSpcReduction="10000"/>
          </a:bodyPr>
          <a:lstStyle/>
          <a:p>
            <a:r>
              <a:rPr lang="en-US" sz="2000" dirty="0"/>
              <a:t>We love to use abbreviations.</a:t>
            </a:r>
          </a:p>
          <a:p>
            <a:r>
              <a:rPr lang="en-US" sz="2000" dirty="0"/>
              <a:t>Throughout this program you will be exposed to </a:t>
            </a:r>
            <a:r>
              <a:rPr lang="en-US" sz="2000" u="sng" dirty="0"/>
              <a:t>a lot </a:t>
            </a:r>
            <a:r>
              <a:rPr lang="en-US" sz="2000" dirty="0"/>
              <a:t>of abbreviations.</a:t>
            </a:r>
          </a:p>
          <a:p>
            <a:pPr lvl="1"/>
            <a:r>
              <a:rPr lang="en-US" sz="2000" dirty="0"/>
              <a:t>Partly because the federal government relies heavily on them, and we are federally funded.</a:t>
            </a:r>
          </a:p>
          <a:p>
            <a:pPr lvl="1"/>
            <a:r>
              <a:rPr lang="en-US" sz="2000" dirty="0"/>
              <a:t>Also, partly because computational chemistry relies heavily on them.</a:t>
            </a:r>
          </a:p>
          <a:p>
            <a:r>
              <a:rPr lang="en-US" sz="2000" dirty="0"/>
              <a:t>We will do our best to define abbreviations as they come up.</a:t>
            </a:r>
          </a:p>
          <a:p>
            <a:pPr lvl="1"/>
            <a:r>
              <a:rPr lang="en-US" sz="2000" dirty="0"/>
              <a:t>If we miss one, ask!</a:t>
            </a:r>
          </a:p>
          <a:p>
            <a:r>
              <a:rPr lang="en-US" sz="2400" dirty="0"/>
              <a:t>Let’s get some common ones established…</a:t>
            </a:r>
          </a:p>
        </p:txBody>
      </p:sp>
    </p:spTree>
    <p:extLst>
      <p:ext uri="{BB962C8B-B14F-4D97-AF65-F5344CB8AC3E}">
        <p14:creationId xmlns:p14="http://schemas.microsoft.com/office/powerpoint/2010/main" val="952104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63A4D-7A85-5E40-3E69-E94C71374309}"/>
              </a:ext>
            </a:extLst>
          </p:cNvPr>
          <p:cNvSpPr>
            <a:spLocks noGrp="1"/>
          </p:cNvSpPr>
          <p:nvPr>
            <p:ph type="title"/>
          </p:nvPr>
        </p:nvSpPr>
        <p:spPr>
          <a:xfrm>
            <a:off x="572493" y="238539"/>
            <a:ext cx="11018520" cy="1434415"/>
          </a:xfrm>
        </p:spPr>
        <p:txBody>
          <a:bodyPr anchor="b">
            <a:normAutofit/>
          </a:bodyPr>
          <a:lstStyle/>
          <a:p>
            <a:r>
              <a:rPr lang="en-US" sz="5400" dirty="0"/>
              <a:t>Abbreviations	</a:t>
            </a:r>
          </a:p>
        </p:txBody>
      </p:sp>
      <p:sp>
        <p:nvSpPr>
          <p:cNvPr id="820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9E9102-8D6D-3DEF-9265-55D0E67DBA3C}"/>
              </a:ext>
            </a:extLst>
          </p:cNvPr>
          <p:cNvSpPr>
            <a:spLocks noGrp="1"/>
          </p:cNvSpPr>
          <p:nvPr>
            <p:ph idx="1"/>
          </p:nvPr>
        </p:nvSpPr>
        <p:spPr>
          <a:xfrm>
            <a:off x="254003" y="1933087"/>
            <a:ext cx="6851131" cy="4119172"/>
          </a:xfrm>
        </p:spPr>
        <p:txBody>
          <a:bodyPr anchor="t">
            <a:noAutofit/>
          </a:bodyPr>
          <a:lstStyle/>
          <a:p>
            <a:r>
              <a:rPr lang="en-US" sz="2000" dirty="0"/>
              <a:t>SIMCODES technically stands for “Sustainability Institute for Machine learning and Collaborative Open-source Development of Enzymatic Simulations”, but even I had to look that up…</a:t>
            </a:r>
          </a:p>
          <a:p>
            <a:r>
              <a:rPr lang="en-US" sz="2000" dirty="0"/>
              <a:t>ISU is “Iowa State University”.</a:t>
            </a:r>
          </a:p>
          <a:p>
            <a:r>
              <a:rPr lang="en-US" sz="2000" dirty="0"/>
              <a:t>DOE is the Department of Energy.</a:t>
            </a:r>
          </a:p>
          <a:p>
            <a:r>
              <a:rPr lang="en-US" sz="2000" dirty="0"/>
              <a:t>AMES, or AL, are short for “Ames National Laboratory” </a:t>
            </a:r>
          </a:p>
          <a:p>
            <a:pPr lvl="1"/>
            <a:r>
              <a:rPr lang="en-US" sz="2000" dirty="0"/>
              <a:t>Do NOT use ANL (that’s Argonne National Laboratory’s designated abbreviation).</a:t>
            </a:r>
          </a:p>
          <a:p>
            <a:r>
              <a:rPr lang="en-US" sz="2000" dirty="0"/>
              <a:t>NSF is short for the “National Science Foundation” (they’re funding SIMCODES).</a:t>
            </a:r>
          </a:p>
          <a:p>
            <a:r>
              <a:rPr lang="en-US" sz="2000" dirty="0"/>
              <a:t>REU stands for “Research Experiences for Undergraduates” (that’s the program type of SIMCODES).</a:t>
            </a:r>
          </a:p>
        </p:txBody>
      </p:sp>
      <p:pic>
        <p:nvPicPr>
          <p:cNvPr id="8194" name="Picture 2" descr="That Would Be Great Meme - Imgflip">
            <a:extLst>
              <a:ext uri="{FF2B5EF4-FFF2-40B4-BE49-F238E27FC236}">
                <a16:creationId xmlns:a16="http://schemas.microsoft.com/office/drawing/2014/main" id="{6D8D1045-E8AB-6FAC-BFA4-20FA529BF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 t="-1" r="1648" b="-3"/>
          <a:stretch/>
        </p:blipFill>
        <p:spPr bwMode="auto">
          <a:xfrm>
            <a:off x="7105134" y="2044438"/>
            <a:ext cx="4832863"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355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9C1BE-DC83-6445-37BD-DA9573627695}"/>
              </a:ext>
            </a:extLst>
          </p:cNvPr>
          <p:cNvSpPr>
            <a:spLocks noGrp="1"/>
          </p:cNvSpPr>
          <p:nvPr>
            <p:ph type="title"/>
          </p:nvPr>
        </p:nvSpPr>
        <p:spPr>
          <a:xfrm>
            <a:off x="838200" y="365125"/>
            <a:ext cx="10515600" cy="1325563"/>
          </a:xfrm>
        </p:spPr>
        <p:txBody>
          <a:bodyPr>
            <a:normAutofit/>
          </a:bodyPr>
          <a:lstStyle/>
          <a:p>
            <a:r>
              <a:rPr lang="en-US" sz="5400" dirty="0"/>
              <a:t>Abbreviations 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F8D9F9-9B22-8D3F-FF81-BE1E075D5E3B}"/>
              </a:ext>
            </a:extLst>
          </p:cNvPr>
          <p:cNvSpPr>
            <a:spLocks noGrp="1"/>
          </p:cNvSpPr>
          <p:nvPr>
            <p:ph idx="1"/>
          </p:nvPr>
        </p:nvSpPr>
        <p:spPr>
          <a:xfrm>
            <a:off x="838200" y="1929384"/>
            <a:ext cx="10515600" cy="4251960"/>
          </a:xfrm>
        </p:spPr>
        <p:txBody>
          <a:bodyPr>
            <a:normAutofit/>
          </a:bodyPr>
          <a:lstStyle/>
          <a:p>
            <a:r>
              <a:rPr lang="en-US" sz="2200" dirty="0"/>
              <a:t>SULI stands for “Science Undergraduate Learning Internship”. It is roughly DOE’s equivalent of the REU program.</a:t>
            </a:r>
          </a:p>
          <a:p>
            <a:pPr lvl="1"/>
            <a:r>
              <a:rPr lang="en-US" sz="2200" dirty="0"/>
              <a:t>AMES and ISU have a number of summer activities that target both SULI and REUs, so you’ll likely meet SULI students.</a:t>
            </a:r>
          </a:p>
          <a:p>
            <a:r>
              <a:rPr lang="en-US" sz="2200" dirty="0"/>
              <a:t>AI stands for artificial intelligence.</a:t>
            </a:r>
          </a:p>
          <a:p>
            <a:r>
              <a:rPr lang="en-US" sz="2200" dirty="0"/>
              <a:t>ML stands for machine learning.</a:t>
            </a:r>
          </a:p>
          <a:p>
            <a:r>
              <a:rPr lang="en-US" sz="2200" dirty="0"/>
              <a:t>AI/ML stands for the fact that most people no longer want to distinguish between AI and ML and now treat them as the same thing.</a:t>
            </a:r>
          </a:p>
        </p:txBody>
      </p:sp>
    </p:spTree>
    <p:extLst>
      <p:ext uri="{BB962C8B-B14F-4D97-AF65-F5344CB8AC3E}">
        <p14:creationId xmlns:p14="http://schemas.microsoft.com/office/powerpoint/2010/main" val="600345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07D2D-63E7-AD07-AAA9-585A562BDC9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Objectives and Deliverables</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26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657F8-8CA0-6AA2-434D-046B25D8F89A}"/>
              </a:ext>
            </a:extLst>
          </p:cNvPr>
          <p:cNvSpPr>
            <a:spLocks noGrp="1"/>
          </p:cNvSpPr>
          <p:nvPr>
            <p:ph type="title"/>
          </p:nvPr>
        </p:nvSpPr>
        <p:spPr>
          <a:xfrm>
            <a:off x="572493" y="238539"/>
            <a:ext cx="11018520" cy="1434415"/>
          </a:xfrm>
        </p:spPr>
        <p:txBody>
          <a:bodyPr anchor="b">
            <a:normAutofit/>
          </a:bodyPr>
          <a:lstStyle/>
          <a:p>
            <a:r>
              <a:rPr lang="en-US" sz="5400"/>
              <a:t>SIMCODES Objectives</a:t>
            </a:r>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grid&#10;&#10;AI-generated content may be incorrect.">
            <a:extLst>
              <a:ext uri="{FF2B5EF4-FFF2-40B4-BE49-F238E27FC236}">
                <a16:creationId xmlns:a16="http://schemas.microsoft.com/office/drawing/2014/main" id="{FBA26119-3B65-A9FB-0A58-0AF3D03F37D4}"/>
              </a:ext>
            </a:extLst>
          </p:cNvPr>
          <p:cNvPicPr>
            <a:picLocks noChangeAspect="1"/>
          </p:cNvPicPr>
          <p:nvPr/>
        </p:nvPicPr>
        <p:blipFill>
          <a:blip r:embed="rId2"/>
          <a:srcRect l="36956" r="3876" b="-3"/>
          <a:stretch/>
        </p:blipFill>
        <p:spPr>
          <a:xfrm>
            <a:off x="7675658" y="2093976"/>
            <a:ext cx="3941064" cy="4096512"/>
          </a:xfrm>
          <a:prstGeom prst="rect">
            <a:avLst/>
          </a:prstGeom>
        </p:spPr>
      </p:pic>
      <p:graphicFrame>
        <p:nvGraphicFramePr>
          <p:cNvPr id="5" name="Content Placeholder 2">
            <a:extLst>
              <a:ext uri="{FF2B5EF4-FFF2-40B4-BE49-F238E27FC236}">
                <a16:creationId xmlns:a16="http://schemas.microsoft.com/office/drawing/2014/main" id="{B3A040B2-2BC4-4971-394B-61F82678CC68}"/>
              </a:ext>
            </a:extLst>
          </p:cNvPr>
          <p:cNvGraphicFramePr>
            <a:graphicFrameLocks noGrp="1"/>
          </p:cNvGraphicFramePr>
          <p:nvPr>
            <p:ph idx="1"/>
            <p:extLst>
              <p:ext uri="{D42A27DB-BD31-4B8C-83A1-F6EECF244321}">
                <p14:modId xmlns:p14="http://schemas.microsoft.com/office/powerpoint/2010/main" val="3815625810"/>
              </p:ext>
            </p:extLst>
          </p:nvPr>
        </p:nvGraphicFramePr>
        <p:xfrm>
          <a:off x="1326255" y="2112017"/>
          <a:ext cx="6713552" cy="4119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4710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1746</TotalTime>
  <Words>3229</Words>
  <Application>Microsoft Macintosh PowerPoint</Application>
  <PresentationFormat>Widescreen</PresentationFormat>
  <Paragraphs>267</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Aptos</vt:lpstr>
      <vt:lpstr>Aptos Display</vt:lpstr>
      <vt:lpstr>Arial</vt:lpstr>
      <vt:lpstr>Office Theme</vt:lpstr>
      <vt:lpstr>SIMCODES Orientation</vt:lpstr>
      <vt:lpstr>Disclaimer</vt:lpstr>
      <vt:lpstr>Topics</vt:lpstr>
      <vt:lpstr>Abbreviations</vt:lpstr>
      <vt:lpstr>Abbreviations </vt:lpstr>
      <vt:lpstr>Abbreviations </vt:lpstr>
      <vt:lpstr>Abbreviations Cont.</vt:lpstr>
      <vt:lpstr>Objectives and Deliverables</vt:lpstr>
      <vt:lpstr>SIMCODES Objectives</vt:lpstr>
      <vt:lpstr>Deliverables</vt:lpstr>
      <vt:lpstr>Safety</vt:lpstr>
      <vt:lpstr>General Safety</vt:lpstr>
      <vt:lpstr>Fire</vt:lpstr>
      <vt:lpstr>Severe Weather </vt:lpstr>
      <vt:lpstr>Research Safety</vt:lpstr>
      <vt:lpstr>Cybersecurity</vt:lpstr>
      <vt:lpstr>Additional Notes on Safety </vt:lpstr>
      <vt:lpstr>“Emergency” Contacts</vt:lpstr>
      <vt:lpstr>Expectations</vt:lpstr>
      <vt:lpstr>Expectations</vt:lpstr>
      <vt:lpstr>Expectations Cont.</vt:lpstr>
      <vt:lpstr>Research Results</vt:lpstr>
      <vt:lpstr>Code of Conduct</vt:lpstr>
      <vt:lpstr>Code of Conduct</vt:lpstr>
      <vt:lpstr>Notes on Smoking</vt:lpstr>
      <vt:lpstr>Notes on Alcohol</vt:lpstr>
      <vt:lpstr>Notes on Other Drugs</vt:lpstr>
      <vt:lpstr>Research Integrity</vt:lpstr>
      <vt:lpstr>What is Research Integrity?</vt:lpstr>
      <vt:lpstr>Research Integrity Policies</vt:lpstr>
      <vt:lpstr>Citations and Attributions</vt:lpstr>
      <vt:lpstr>Data Transparency</vt:lpstr>
      <vt:lpstr>Replicability</vt:lpstr>
      <vt:lpstr>SIMCODES Data Policy</vt:lpstr>
      <vt:lpstr>Data Access</vt:lpstr>
      <vt:lpstr>Data Formats</vt:lpstr>
      <vt:lpstr>Data Reuse, Redistribution, and Archival</vt:lpstr>
      <vt:lpstr>Getting Help</vt:lpstr>
      <vt:lpstr>Grievance Policy</vt:lpstr>
      <vt:lpstr>Research Questions</vt:lpstr>
      <vt:lpstr>Resources</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Ryan M [A LAB]</dc:creator>
  <cp:lastModifiedBy>Richard, Ryan M [A LAB]</cp:lastModifiedBy>
  <cp:revision>18</cp:revision>
  <dcterms:created xsi:type="dcterms:W3CDTF">2025-05-06T15:31:29Z</dcterms:created>
  <dcterms:modified xsi:type="dcterms:W3CDTF">2025-05-09T20:27:09Z</dcterms:modified>
</cp:coreProperties>
</file>